
<file path=[Content_Types].xml><?xml version="1.0" encoding="utf-8"?>
<Types xmlns="http://schemas.openxmlformats.org/package/2006/content-types">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40"/>
  </p:notesMasterIdLst>
  <p:sldIdLst>
    <p:sldId id="256" r:id="rId2"/>
    <p:sldId id="257" r:id="rId3"/>
    <p:sldId id="258" r:id="rId4"/>
    <p:sldId id="259" r:id="rId5"/>
    <p:sldId id="260" r:id="rId6"/>
    <p:sldId id="294"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1" r:id="rId37"/>
    <p:sldId id="293" r:id="rId38"/>
    <p:sldId id="290" r:id="rId39"/>
  </p:sldIdLst>
  <p:sldSz cx="10080625" cy="7559675"/>
  <p:notesSz cx="7772400" cy="100584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381">
          <p15:clr>
            <a:srgbClr val="A4A3A4"/>
          </p15:clr>
        </p15:guide>
        <p15:guide id="2" pos="317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6DCD55E-483E-4E2D-8096-F3DDD61DE36A}">
  <a:tblStyle styleId="{66DCD55E-483E-4E2D-8096-F3DDD61DE36A}"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9EFF7"/>
          </a:solidFill>
        </a:fill>
      </a:tcStyle>
    </a:wholeTbl>
    <a:band1H>
      <a:tcTxStyle/>
      <a:tcStyle>
        <a:tcBdr/>
        <a:fill>
          <a:solidFill>
            <a:srgbClr val="D0DEEF"/>
          </a:solidFill>
        </a:fill>
      </a:tcStyle>
    </a:band1H>
    <a:band2H>
      <a:tcTxStyle/>
      <a:tcStyle>
        <a:tcBdr/>
      </a:tcStyle>
    </a:band2H>
    <a:band1V>
      <a:tcTxStyle/>
      <a:tcStyle>
        <a:tcBdr/>
        <a:fill>
          <a:solidFill>
            <a:srgbClr val="D0DEEF"/>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7"/>
    <p:restoredTop sz="64535" autoAdjust="0"/>
  </p:normalViewPr>
  <p:slideViewPr>
    <p:cSldViewPr snapToGrid="0" snapToObjects="1">
      <p:cViewPr varScale="1">
        <p:scale>
          <a:sx n="67" d="100"/>
          <a:sy n="67" d="100"/>
        </p:scale>
        <p:origin x="2968" y="192"/>
      </p:cViewPr>
      <p:guideLst>
        <p:guide orient="horz" pos="2381"/>
        <p:guide pos="3175"/>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4" name="Shape 4"/>
          <p:cNvSpPr txBox="1">
            <a:spLocks noGrp="1"/>
          </p:cNvSpPr>
          <p:nvPr>
            <p:ph type="body" idx="1"/>
          </p:nvPr>
        </p:nvSpPr>
        <p:spPr>
          <a:xfrm>
            <a:off x="777875" y="4776788"/>
            <a:ext cx="6216650" cy="4524375"/>
          </a:xfrm>
          <a:prstGeom prst="rect">
            <a:avLst/>
          </a:prstGeom>
          <a:noFill/>
          <a:ln>
            <a:noFill/>
          </a:ln>
        </p:spPr>
        <p:txBody>
          <a:bodyPr wrap="square" lIns="91425" tIns="91425" rIns="91425" bIns="91425" anchor="t" anchorCtr="0"/>
          <a:lstStyle>
            <a:lvl1pPr marL="0" marR="0" lvl="0" indent="0" algn="l" rtl="0">
              <a:spcBef>
                <a:spcPts val="360"/>
              </a:spcBef>
              <a:spcAft>
                <a:spcPts val="0"/>
              </a:spcAft>
              <a:buSzPts val="1400"/>
              <a:buNone/>
              <a:defRPr sz="1200" b="0" i="0" u="none" strike="noStrike" cap="none">
                <a:solidFill>
                  <a:srgbClr val="000000"/>
                </a:solidFill>
                <a:latin typeface="Times New Roman"/>
                <a:ea typeface="Times New Roman"/>
                <a:cs typeface="Times New Roman"/>
                <a:sym typeface="Times New Roman"/>
              </a:defRPr>
            </a:lvl1pPr>
            <a:lvl2pPr marL="742873" marR="0" lvl="1" indent="-285721" algn="l" rtl="0">
              <a:spcBef>
                <a:spcPts val="360"/>
              </a:spcBef>
              <a:spcAft>
                <a:spcPts val="0"/>
              </a:spcAft>
              <a:buSzPts val="1400"/>
              <a:buNone/>
              <a:defRPr sz="1200" b="0" i="0" u="none" strike="noStrike" cap="none">
                <a:solidFill>
                  <a:srgbClr val="000000"/>
                </a:solidFill>
                <a:latin typeface="Times New Roman"/>
                <a:ea typeface="Times New Roman"/>
                <a:cs typeface="Times New Roman"/>
                <a:sym typeface="Times New Roman"/>
              </a:defRPr>
            </a:lvl2pPr>
            <a:lvl3pPr marL="1142881" marR="0" lvl="2" indent="-228575" algn="l" rtl="0">
              <a:spcBef>
                <a:spcPts val="360"/>
              </a:spcBef>
              <a:spcAft>
                <a:spcPts val="0"/>
              </a:spcAft>
              <a:buSzPts val="1400"/>
              <a:buNone/>
              <a:defRPr sz="1200" b="0" i="0" u="none" strike="noStrike" cap="none">
                <a:solidFill>
                  <a:srgbClr val="000000"/>
                </a:solidFill>
                <a:latin typeface="Times New Roman"/>
                <a:ea typeface="Times New Roman"/>
                <a:cs typeface="Times New Roman"/>
                <a:sym typeface="Times New Roman"/>
              </a:defRPr>
            </a:lvl3pPr>
            <a:lvl4pPr marL="1600034" marR="0" lvl="3" indent="-228576" algn="l" rtl="0">
              <a:spcBef>
                <a:spcPts val="360"/>
              </a:spcBef>
              <a:spcAft>
                <a:spcPts val="0"/>
              </a:spcAft>
              <a:buSzPts val="1400"/>
              <a:buNone/>
              <a:defRPr sz="1200" b="0" i="0" u="none" strike="noStrike" cap="none">
                <a:solidFill>
                  <a:srgbClr val="000000"/>
                </a:solidFill>
                <a:latin typeface="Times New Roman"/>
                <a:ea typeface="Times New Roman"/>
                <a:cs typeface="Times New Roman"/>
                <a:sym typeface="Times New Roman"/>
              </a:defRPr>
            </a:lvl4pPr>
            <a:lvl5pPr marL="2057187" marR="0" lvl="4" indent="-228575" algn="l" rtl="0">
              <a:spcBef>
                <a:spcPts val="360"/>
              </a:spcBef>
              <a:spcAft>
                <a:spcPts val="0"/>
              </a:spcAft>
              <a:buSzPts val="1400"/>
              <a:buNone/>
              <a:defRPr sz="1200" b="0" i="0" u="none" strike="noStrike" cap="none">
                <a:solidFill>
                  <a:srgbClr val="000000"/>
                </a:solidFill>
                <a:latin typeface="Times New Roman"/>
                <a:ea typeface="Times New Roman"/>
                <a:cs typeface="Times New Roman"/>
                <a:sym typeface="Times New Roman"/>
              </a:defRPr>
            </a:lvl5pPr>
            <a:lvl6pPr marL="2285763" marR="0" lvl="5" indent="0" algn="l" rtl="0">
              <a:spcBef>
                <a:spcPts val="0"/>
              </a:spcBef>
              <a:buSzPts val="1400"/>
              <a:buNone/>
              <a:defRPr sz="1200" b="0" i="0" u="none" strike="noStrike" cap="none">
                <a:solidFill>
                  <a:schemeClr val="dk1"/>
                </a:solidFill>
                <a:latin typeface="Calibri"/>
                <a:ea typeface="Calibri"/>
                <a:cs typeface="Calibri"/>
                <a:sym typeface="Calibri"/>
              </a:defRPr>
            </a:lvl6pPr>
            <a:lvl7pPr marL="2742916" marR="0" lvl="6" indent="0" algn="l" rtl="0">
              <a:spcBef>
                <a:spcPts val="0"/>
              </a:spcBef>
              <a:buSzPts val="1400"/>
              <a:buNone/>
              <a:defRPr sz="1200" b="0" i="0" u="none" strike="noStrike" cap="none">
                <a:solidFill>
                  <a:schemeClr val="dk1"/>
                </a:solidFill>
                <a:latin typeface="Calibri"/>
                <a:ea typeface="Calibri"/>
                <a:cs typeface="Calibri"/>
                <a:sym typeface="Calibri"/>
              </a:defRPr>
            </a:lvl7pPr>
            <a:lvl8pPr marL="3200068" marR="0" lvl="7" indent="0" algn="l" rtl="0">
              <a:spcBef>
                <a:spcPts val="0"/>
              </a:spcBef>
              <a:buSzPts val="1400"/>
              <a:buNone/>
              <a:defRPr sz="1200" b="0" i="0" u="none" strike="noStrike" cap="none">
                <a:solidFill>
                  <a:schemeClr val="dk1"/>
                </a:solidFill>
                <a:latin typeface="Calibri"/>
                <a:ea typeface="Calibri"/>
                <a:cs typeface="Calibri"/>
                <a:sym typeface="Calibri"/>
              </a:defRPr>
            </a:lvl8pPr>
            <a:lvl9pPr marL="3657221" marR="0" lvl="8" indent="0" algn="l" rtl="0">
              <a:spcBef>
                <a:spcPts val="0"/>
              </a:spcBef>
              <a:buSzPts val="1400"/>
              <a:buNone/>
              <a:defRPr sz="1200" b="0" i="0" u="none" strike="noStrike" cap="none">
                <a:solidFill>
                  <a:schemeClr val="dk1"/>
                </a:solidFill>
                <a:latin typeface="Calibri"/>
                <a:ea typeface="Calibri"/>
                <a:cs typeface="Calibri"/>
                <a:sym typeface="Calibri"/>
              </a:defRPr>
            </a:lvl9pPr>
          </a:lstStyle>
          <a:p>
            <a:endParaRPr/>
          </a:p>
        </p:txBody>
      </p:sp>
      <p:sp>
        <p:nvSpPr>
          <p:cNvPr id="5" name="Shape 5"/>
          <p:cNvSpPr txBox="1">
            <a:spLocks noGrp="1"/>
          </p:cNvSpPr>
          <p:nvPr>
            <p:ph type="hdr" idx="3"/>
          </p:nvPr>
        </p:nvSpPr>
        <p:spPr>
          <a:xfrm>
            <a:off x="0" y="0"/>
            <a:ext cx="3371850" cy="501650"/>
          </a:xfrm>
          <a:prstGeom prst="rect">
            <a:avLst/>
          </a:prstGeom>
          <a:noFill/>
          <a:ln>
            <a:noFill/>
          </a:ln>
        </p:spPr>
        <p:txBody>
          <a:bodyPr wrap="square" lIns="91425" tIns="91425" rIns="91425" bIns="91425" anchor="t" anchorCtr="0"/>
          <a:lstStyle>
            <a:lvl1pPr marL="0" marR="0" lvl="0" indent="0" algn="l" rtl="0">
              <a:lnSpc>
                <a:spcPct val="93000"/>
              </a:lnSpc>
              <a:spcBef>
                <a:spcPts val="0"/>
              </a:spcBef>
              <a:spcAft>
                <a:spcPts val="0"/>
              </a:spcAft>
              <a:buClr>
                <a:srgbClr val="000000"/>
              </a:buClr>
              <a:buSzPts val="630"/>
              <a:buFont typeface="Noto Sans Symbols"/>
              <a:buNone/>
              <a:defRPr sz="1400" b="0" i="0" u="none" strike="noStrike" cap="none">
                <a:solidFill>
                  <a:srgbClr val="000000"/>
                </a:solidFill>
                <a:latin typeface="Times New Roman"/>
                <a:ea typeface="Times New Roman"/>
                <a:cs typeface="Times New Roman"/>
                <a:sym typeface="Times New Roman"/>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6" name="Shape 6"/>
          <p:cNvSpPr txBox="1">
            <a:spLocks noGrp="1"/>
          </p:cNvSpPr>
          <p:nvPr>
            <p:ph type="dt" idx="10"/>
          </p:nvPr>
        </p:nvSpPr>
        <p:spPr>
          <a:xfrm>
            <a:off x="4398963" y="0"/>
            <a:ext cx="3371850" cy="501650"/>
          </a:xfrm>
          <a:prstGeom prst="rect">
            <a:avLst/>
          </a:prstGeom>
          <a:noFill/>
          <a:ln>
            <a:noFill/>
          </a:ln>
        </p:spPr>
        <p:txBody>
          <a:bodyPr wrap="square" lIns="91425" tIns="91425" rIns="91425" bIns="91425" anchor="t" anchorCtr="0"/>
          <a:lstStyle>
            <a:lvl1pPr marL="0" marR="0" lvl="0" indent="0" algn="r" rtl="0">
              <a:lnSpc>
                <a:spcPct val="93000"/>
              </a:lnSpc>
              <a:spcBef>
                <a:spcPts val="0"/>
              </a:spcBef>
              <a:spcAft>
                <a:spcPts val="0"/>
              </a:spcAft>
              <a:buClr>
                <a:srgbClr val="000000"/>
              </a:buClr>
              <a:buSzPts val="630"/>
              <a:buFont typeface="Noto Sans Symbols"/>
              <a:buNone/>
              <a:defRPr sz="1400" b="0" i="0" u="none" strike="noStrike" cap="none">
                <a:solidFill>
                  <a:srgbClr val="000000"/>
                </a:solidFill>
                <a:latin typeface="Times New Roman"/>
                <a:ea typeface="Times New Roman"/>
                <a:cs typeface="Times New Roman"/>
                <a:sym typeface="Times New Roman"/>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7" name="Shape 7"/>
          <p:cNvSpPr txBox="1">
            <a:spLocks noGrp="1"/>
          </p:cNvSpPr>
          <p:nvPr>
            <p:ph type="ftr" idx="11"/>
          </p:nvPr>
        </p:nvSpPr>
        <p:spPr>
          <a:xfrm>
            <a:off x="0" y="9555163"/>
            <a:ext cx="3371850" cy="501650"/>
          </a:xfrm>
          <a:prstGeom prst="rect">
            <a:avLst/>
          </a:prstGeom>
          <a:noFill/>
          <a:ln>
            <a:noFill/>
          </a:ln>
        </p:spPr>
        <p:txBody>
          <a:bodyPr wrap="square" lIns="91425" tIns="91425" rIns="91425" bIns="91425" anchor="b" anchorCtr="0"/>
          <a:lstStyle>
            <a:lvl1pPr marL="0" marR="0" lvl="0" indent="0" algn="l" rtl="0">
              <a:lnSpc>
                <a:spcPct val="93000"/>
              </a:lnSpc>
              <a:spcBef>
                <a:spcPts val="0"/>
              </a:spcBef>
              <a:spcAft>
                <a:spcPts val="0"/>
              </a:spcAft>
              <a:buClr>
                <a:srgbClr val="000000"/>
              </a:buClr>
              <a:buSzPts val="630"/>
              <a:buFont typeface="Noto Sans Symbols"/>
              <a:buNone/>
              <a:defRPr sz="1400" b="0" i="0" u="none" strike="noStrike" cap="none">
                <a:solidFill>
                  <a:srgbClr val="000000"/>
                </a:solidFill>
                <a:latin typeface="Times New Roman"/>
                <a:ea typeface="Times New Roman"/>
                <a:cs typeface="Times New Roman"/>
                <a:sym typeface="Times New Roman"/>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4398963" y="9555163"/>
            <a:ext cx="3371850" cy="501650"/>
          </a:xfrm>
          <a:prstGeom prst="rect">
            <a:avLst/>
          </a:prstGeom>
          <a:noFill/>
          <a:ln>
            <a:noFill/>
          </a:ln>
        </p:spPr>
        <p:txBody>
          <a:bodyPr wrap="square" lIns="0" tIns="0" rIns="0" bIns="0" anchor="b" anchorCtr="0">
            <a:noAutofit/>
          </a:bodyPr>
          <a:lstStyle/>
          <a:p>
            <a:pPr marL="0" marR="0" lvl="0" indent="-40005" algn="r" rtl="0">
              <a:lnSpc>
                <a:spcPct val="93000"/>
              </a:lnSpc>
              <a:spcBef>
                <a:spcPts val="0"/>
              </a:spcBef>
              <a:spcAft>
                <a:spcPts val="0"/>
              </a:spcAft>
              <a:buClr>
                <a:srgbClr val="000000"/>
              </a:buClr>
              <a:buSzPts val="630"/>
              <a:buFont typeface="Noto Sans Symbols"/>
              <a:buNone/>
            </a:pPr>
            <a:fld id="{00000000-1234-1234-1234-123412341234}" type="slidenum">
              <a:rPr lang="en-US" sz="1400" b="0" i="0" u="none" strike="noStrike" cap="none">
                <a:solidFill>
                  <a:srgbClr val="000000"/>
                </a:solidFill>
                <a:latin typeface="Times New Roman"/>
                <a:ea typeface="Times New Roman"/>
                <a:cs typeface="Times New Roman"/>
                <a:sym typeface="Times New Roman"/>
              </a:rPr>
              <a:t>‹#›</a:t>
            </a:fld>
            <a:endParaRPr lang="en-US" sz="1400" b="0" i="0" u="none" strike="noStrike" cap="none">
              <a:solidFill>
                <a:srgbClr val="000000"/>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307982111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777875" y="4776788"/>
            <a:ext cx="6216650" cy="4524375"/>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86" name="Shape 86"/>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txBox="1">
            <a:spLocks noGrp="1"/>
          </p:cNvSpPr>
          <p:nvPr>
            <p:ph type="body" idx="1"/>
          </p:nvPr>
        </p:nvSpPr>
        <p:spPr>
          <a:xfrm>
            <a:off x="777875" y="4776788"/>
            <a:ext cx="6216650" cy="4524375"/>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152" name="Shape 152"/>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txBox="1">
            <a:spLocks noGrp="1"/>
          </p:cNvSpPr>
          <p:nvPr>
            <p:ph type="body" idx="1"/>
          </p:nvPr>
        </p:nvSpPr>
        <p:spPr>
          <a:xfrm>
            <a:off x="777875" y="4776788"/>
            <a:ext cx="6216650" cy="4524375"/>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187" name="Shape 187"/>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txBox="1">
            <a:spLocks noGrp="1"/>
          </p:cNvSpPr>
          <p:nvPr>
            <p:ph type="sldNum" idx="12"/>
          </p:nvPr>
        </p:nvSpPr>
        <p:spPr>
          <a:xfrm>
            <a:off x="4398963" y="9555163"/>
            <a:ext cx="3371850" cy="501650"/>
          </a:xfrm>
          <a:prstGeom prst="rect">
            <a:avLst/>
          </a:prstGeom>
          <a:noFill/>
          <a:ln>
            <a:noFill/>
          </a:ln>
        </p:spPr>
        <p:txBody>
          <a:bodyPr wrap="square" lIns="0" tIns="0" rIns="0" bIns="0" anchor="b" anchorCtr="0">
            <a:noAutofit/>
          </a:bodyPr>
          <a:lstStyle/>
          <a:p>
            <a:pPr marL="0" marR="0" lvl="0" indent="-40005" algn="r" rtl="0">
              <a:lnSpc>
                <a:spcPct val="93000"/>
              </a:lnSpc>
              <a:spcBef>
                <a:spcPts val="0"/>
              </a:spcBef>
              <a:spcAft>
                <a:spcPts val="0"/>
              </a:spcAft>
              <a:buClr>
                <a:srgbClr val="000000"/>
              </a:buClr>
              <a:buSzPts val="630"/>
              <a:buFont typeface="Noto Sans Symbols"/>
              <a:buNone/>
            </a:pPr>
            <a:fld id="{00000000-1234-1234-1234-123412341234}" type="slidenum">
              <a:rPr lang="en-US" sz="1400">
                <a:solidFill>
                  <a:srgbClr val="000000"/>
                </a:solidFill>
                <a:latin typeface="Times New Roman"/>
                <a:ea typeface="Times New Roman"/>
                <a:cs typeface="Times New Roman"/>
                <a:sym typeface="Times New Roman"/>
              </a:rPr>
              <a:t>12</a:t>
            </a:fld>
            <a:endParaRPr lang="en-US" sz="1400">
              <a:solidFill>
                <a:srgbClr val="000000"/>
              </a:solidFill>
              <a:latin typeface="Times New Roman"/>
              <a:ea typeface="Times New Roman"/>
              <a:cs typeface="Times New Roman"/>
              <a:sym typeface="Times New Roman"/>
            </a:endParaRPr>
          </a:p>
        </p:txBody>
      </p:sp>
      <p:sp>
        <p:nvSpPr>
          <p:cNvPr id="195" name="Shape 195"/>
          <p:cNvSpPr>
            <a:spLocks noGrp="1" noRot="1" noChangeAspect="1"/>
          </p:cNvSpPr>
          <p:nvPr>
            <p:ph type="sldImg" idx="2"/>
          </p:nvPr>
        </p:nvSpPr>
        <p:spPr>
          <a:xfrm>
            <a:off x="1371600" y="763588"/>
            <a:ext cx="5029200" cy="3771900"/>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med" len="med"/>
            <a:tailEnd type="none" w="med" len="med"/>
          </a:ln>
        </p:spPr>
      </p:sp>
      <p:sp>
        <p:nvSpPr>
          <p:cNvPr id="196" name="Shape 196"/>
          <p:cNvSpPr txBox="1">
            <a:spLocks noGrp="1"/>
          </p:cNvSpPr>
          <p:nvPr>
            <p:ph type="body" idx="1"/>
          </p:nvPr>
        </p:nvSpPr>
        <p:spPr>
          <a:xfrm>
            <a:off x="777875" y="4776788"/>
            <a:ext cx="6218238" cy="4435475"/>
          </a:xfrm>
          <a:prstGeom prst="rect">
            <a:avLst/>
          </a:prstGeom>
          <a:noFill/>
          <a:ln>
            <a:noFill/>
          </a:ln>
        </p:spPr>
        <p:txBody>
          <a:bodyPr wrap="square" lIns="0" tIns="0" rIns="0" bIns="0" anchor="ctr" anchorCtr="0">
            <a:noAutofit/>
          </a:bodyPr>
          <a:lstStyle/>
          <a:p>
            <a:pPr marL="0" marR="0" lvl="0" indent="-76200" algn="l" rtl="0">
              <a:spcBef>
                <a:spcPts val="0"/>
              </a:spcBef>
              <a:spcAft>
                <a:spcPts val="0"/>
              </a:spcAft>
              <a:buClr>
                <a:srgbClr val="000000"/>
              </a:buClr>
              <a:buSzPts val="1200"/>
              <a:buFont typeface="Noto Sans Symbols"/>
              <a:buNone/>
            </a:pPr>
            <a:r>
              <a:rPr lang="en-US" sz="1200" b="0" i="0" u="none" strike="noStrike" cap="none">
                <a:solidFill>
                  <a:srgbClr val="000000"/>
                </a:solidFill>
                <a:latin typeface="Times New Roman"/>
                <a:ea typeface="Times New Roman"/>
                <a:cs typeface="Times New Roman"/>
                <a:sym typeface="Times New Roman"/>
              </a:rPr>
              <a:t>Optionally move ligand to user specified centroid</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txBox="1">
            <a:spLocks noGrp="1"/>
          </p:cNvSpPr>
          <p:nvPr>
            <p:ph type="body" idx="1"/>
          </p:nvPr>
        </p:nvSpPr>
        <p:spPr>
          <a:xfrm>
            <a:off x="777875" y="4776788"/>
            <a:ext cx="6216650" cy="4524375"/>
          </a:xfrm>
          <a:prstGeom prst="rect">
            <a:avLst/>
          </a:prstGeom>
        </p:spPr>
        <p:txBody>
          <a:bodyPr wrap="square" lIns="91425" tIns="91425" rIns="91425" bIns="91425" anchor="t" anchorCtr="0">
            <a:noAutofit/>
          </a:bodyPr>
          <a:lstStyle/>
          <a:p>
            <a:pPr marL="0" lvl="0" indent="0">
              <a:spcBef>
                <a:spcPts val="0"/>
              </a:spcBef>
              <a:buNone/>
            </a:pPr>
            <a:r>
              <a:rPr lang="en-US"/>
              <a:t>Helpful when doing benchmarking as you can specify these coordinates to start from</a:t>
            </a:r>
          </a:p>
        </p:txBody>
      </p:sp>
      <p:sp>
        <p:nvSpPr>
          <p:cNvPr id="221" name="Shape 221"/>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Shape 226"/>
          <p:cNvSpPr txBox="1">
            <a:spLocks noGrp="1"/>
          </p:cNvSpPr>
          <p:nvPr>
            <p:ph type="sldNum" idx="12"/>
          </p:nvPr>
        </p:nvSpPr>
        <p:spPr>
          <a:xfrm>
            <a:off x="4398963" y="9555163"/>
            <a:ext cx="3371850" cy="501650"/>
          </a:xfrm>
          <a:prstGeom prst="rect">
            <a:avLst/>
          </a:prstGeom>
          <a:noFill/>
          <a:ln>
            <a:noFill/>
          </a:ln>
        </p:spPr>
        <p:txBody>
          <a:bodyPr wrap="square" lIns="0" tIns="0" rIns="0" bIns="0" anchor="b" anchorCtr="0">
            <a:noAutofit/>
          </a:bodyPr>
          <a:lstStyle/>
          <a:p>
            <a:pPr marL="0" marR="0" lvl="0" indent="-40005" algn="r" rtl="0">
              <a:lnSpc>
                <a:spcPct val="93000"/>
              </a:lnSpc>
              <a:spcBef>
                <a:spcPts val="0"/>
              </a:spcBef>
              <a:spcAft>
                <a:spcPts val="0"/>
              </a:spcAft>
              <a:buClr>
                <a:srgbClr val="000000"/>
              </a:buClr>
              <a:buSzPts val="630"/>
              <a:buFont typeface="Noto Sans Symbols"/>
              <a:buNone/>
            </a:pPr>
            <a:fld id="{00000000-1234-1234-1234-123412341234}" type="slidenum">
              <a:rPr lang="en-US" sz="1400">
                <a:solidFill>
                  <a:srgbClr val="000000"/>
                </a:solidFill>
                <a:latin typeface="Times New Roman"/>
                <a:ea typeface="Times New Roman"/>
                <a:cs typeface="Times New Roman"/>
                <a:sym typeface="Times New Roman"/>
              </a:rPr>
              <a:t>14</a:t>
            </a:fld>
            <a:endParaRPr lang="en-US" sz="1400">
              <a:solidFill>
                <a:srgbClr val="000000"/>
              </a:solidFill>
              <a:latin typeface="Times New Roman"/>
              <a:ea typeface="Times New Roman"/>
              <a:cs typeface="Times New Roman"/>
              <a:sym typeface="Times New Roman"/>
            </a:endParaRPr>
          </a:p>
        </p:txBody>
      </p:sp>
      <p:sp>
        <p:nvSpPr>
          <p:cNvPr id="227" name="Shape 227"/>
          <p:cNvSpPr>
            <a:spLocks noGrp="1" noRot="1" noChangeAspect="1"/>
          </p:cNvSpPr>
          <p:nvPr>
            <p:ph type="sldImg" idx="2"/>
          </p:nvPr>
        </p:nvSpPr>
        <p:spPr>
          <a:xfrm>
            <a:off x="1371600" y="763588"/>
            <a:ext cx="5029200" cy="3771900"/>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med" len="med"/>
            <a:tailEnd type="none" w="med" len="med"/>
          </a:ln>
        </p:spPr>
      </p:sp>
      <p:sp>
        <p:nvSpPr>
          <p:cNvPr id="228" name="Shape 228"/>
          <p:cNvSpPr txBox="1">
            <a:spLocks noGrp="1"/>
          </p:cNvSpPr>
          <p:nvPr>
            <p:ph type="body" idx="1"/>
          </p:nvPr>
        </p:nvSpPr>
        <p:spPr>
          <a:xfrm>
            <a:off x="777875" y="4776788"/>
            <a:ext cx="6218238" cy="4435475"/>
          </a:xfrm>
          <a:prstGeom prst="rect">
            <a:avLst/>
          </a:prstGeom>
          <a:noFill/>
          <a:ln>
            <a:noFill/>
          </a:ln>
        </p:spPr>
        <p:txBody>
          <a:bodyPr wrap="square" lIns="0" tIns="0" rIns="0" bIns="0" anchor="ctr" anchorCtr="0">
            <a:noAutofit/>
          </a:bodyPr>
          <a:lstStyle/>
          <a:p>
            <a:pPr marL="0" marR="0" lvl="0" indent="-76200" algn="l" rtl="0">
              <a:spcBef>
                <a:spcPts val="0"/>
              </a:spcBef>
              <a:spcAft>
                <a:spcPts val="0"/>
              </a:spcAft>
              <a:buClr>
                <a:srgbClr val="000000"/>
              </a:buClr>
              <a:buSzPts val="1200"/>
              <a:buFont typeface="Noto Sans Symbols"/>
              <a:buNone/>
            </a:pPr>
            <a:r>
              <a:rPr lang="en-US" sz="1200" b="0" i="0" u="none" strike="noStrike" cap="none">
                <a:solidFill>
                  <a:srgbClr val="000000"/>
                </a:solidFill>
                <a:latin typeface="Times New Roman"/>
                <a:ea typeface="Times New Roman"/>
                <a:cs typeface="Times New Roman"/>
                <a:sym typeface="Times New Roman"/>
              </a:rPr>
              <a:t>Perform an initial random translation (50 chances to find an empty spot).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Shape 251"/>
          <p:cNvSpPr txBox="1">
            <a:spLocks noGrp="1"/>
          </p:cNvSpPr>
          <p:nvPr>
            <p:ph type="sldNum" idx="12"/>
          </p:nvPr>
        </p:nvSpPr>
        <p:spPr>
          <a:xfrm>
            <a:off x="4398963" y="9555163"/>
            <a:ext cx="3371850" cy="501650"/>
          </a:xfrm>
          <a:prstGeom prst="rect">
            <a:avLst/>
          </a:prstGeom>
          <a:noFill/>
          <a:ln>
            <a:noFill/>
          </a:ln>
        </p:spPr>
        <p:txBody>
          <a:bodyPr wrap="square" lIns="0" tIns="0" rIns="0" bIns="0" anchor="b" anchorCtr="0">
            <a:noAutofit/>
          </a:bodyPr>
          <a:lstStyle/>
          <a:p>
            <a:pPr marL="0" marR="0" lvl="0" indent="-40005" algn="r" rtl="0">
              <a:lnSpc>
                <a:spcPct val="93000"/>
              </a:lnSpc>
              <a:spcBef>
                <a:spcPts val="0"/>
              </a:spcBef>
              <a:spcAft>
                <a:spcPts val="0"/>
              </a:spcAft>
              <a:buClr>
                <a:srgbClr val="000000"/>
              </a:buClr>
              <a:buSzPts val="630"/>
              <a:buFont typeface="Noto Sans Symbols"/>
              <a:buNone/>
            </a:pPr>
            <a:fld id="{00000000-1234-1234-1234-123412341234}" type="slidenum">
              <a:rPr lang="en-US" sz="1400">
                <a:solidFill>
                  <a:srgbClr val="000000"/>
                </a:solidFill>
                <a:latin typeface="Times New Roman"/>
                <a:ea typeface="Times New Roman"/>
                <a:cs typeface="Times New Roman"/>
                <a:sym typeface="Times New Roman"/>
              </a:rPr>
              <a:t>15</a:t>
            </a:fld>
            <a:endParaRPr lang="en-US" sz="1400">
              <a:solidFill>
                <a:srgbClr val="000000"/>
              </a:solidFill>
              <a:latin typeface="Times New Roman"/>
              <a:ea typeface="Times New Roman"/>
              <a:cs typeface="Times New Roman"/>
              <a:sym typeface="Times New Roman"/>
            </a:endParaRPr>
          </a:p>
        </p:txBody>
      </p:sp>
      <p:sp>
        <p:nvSpPr>
          <p:cNvPr id="252" name="Shape 252"/>
          <p:cNvSpPr>
            <a:spLocks noGrp="1" noRot="1" noChangeAspect="1"/>
          </p:cNvSpPr>
          <p:nvPr>
            <p:ph type="sldImg" idx="2"/>
          </p:nvPr>
        </p:nvSpPr>
        <p:spPr>
          <a:xfrm>
            <a:off x="1371600" y="763588"/>
            <a:ext cx="5029200" cy="3771900"/>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med" len="med"/>
            <a:tailEnd type="none" w="med" len="med"/>
          </a:ln>
        </p:spPr>
      </p:sp>
      <p:sp>
        <p:nvSpPr>
          <p:cNvPr id="253" name="Shape 253"/>
          <p:cNvSpPr txBox="1">
            <a:spLocks noGrp="1"/>
          </p:cNvSpPr>
          <p:nvPr>
            <p:ph type="body" idx="1"/>
          </p:nvPr>
        </p:nvSpPr>
        <p:spPr>
          <a:xfrm>
            <a:off x="777875" y="4776788"/>
            <a:ext cx="6218238" cy="4435475"/>
          </a:xfrm>
          <a:prstGeom prst="rect">
            <a:avLst/>
          </a:prstGeom>
          <a:noFill/>
          <a:ln>
            <a:noFill/>
          </a:ln>
        </p:spPr>
        <p:txBody>
          <a:bodyPr wrap="square" lIns="0" tIns="0" rIns="0" bIns="0" anchor="ctr" anchorCtr="0">
            <a:noAutofit/>
          </a:bodyPr>
          <a:lstStyle/>
          <a:p>
            <a:pPr marL="0" marR="0" lvl="0" indent="-76200" algn="l" rtl="0">
              <a:spcBef>
                <a:spcPts val="0"/>
              </a:spcBef>
              <a:spcAft>
                <a:spcPts val="0"/>
              </a:spcAft>
              <a:buClr>
                <a:srgbClr val="000000"/>
              </a:buClr>
              <a:buSzPts val="1200"/>
              <a:buFont typeface="Noto Sans Symbols"/>
              <a:buNone/>
            </a:pPr>
            <a:r>
              <a:rPr lang="en-US"/>
              <a:t>--</a:t>
            </a:r>
          </a:p>
          <a:p>
            <a:pPr marL="0" marR="0" lvl="0" indent="-76200" algn="l" rtl="0">
              <a:spcBef>
                <a:spcPts val="0"/>
              </a:spcBef>
              <a:spcAft>
                <a:spcPts val="0"/>
              </a:spcAft>
              <a:buClr>
                <a:srgbClr val="000000"/>
              </a:buClr>
              <a:buSzPts val="1200"/>
              <a:buFont typeface="Noto Sans Symbols"/>
              <a:buNone/>
            </a:pPr>
            <a:r>
              <a:rPr lang="en-US" sz="1200" b="0" i="0" u="none" strike="noStrike" cap="none">
                <a:solidFill>
                  <a:srgbClr val="000000"/>
                </a:solidFill>
                <a:latin typeface="Times New Roman"/>
                <a:ea typeface="Times New Roman"/>
                <a:cs typeface="Times New Roman"/>
                <a:sym typeface="Times New Roman"/>
              </a:rPr>
              <a:t>Iterate through cycles of small random moves, minimizing and repacking, accepting the current structure with a Boltzmann criterion.</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Shape 281"/>
          <p:cNvSpPr txBox="1">
            <a:spLocks noGrp="1"/>
          </p:cNvSpPr>
          <p:nvPr>
            <p:ph type="body" idx="1"/>
          </p:nvPr>
        </p:nvSpPr>
        <p:spPr>
          <a:xfrm>
            <a:off x="777875" y="4776788"/>
            <a:ext cx="6216650" cy="4524375"/>
          </a:xfrm>
          <a:prstGeom prst="rect">
            <a:avLst/>
          </a:prstGeom>
        </p:spPr>
        <p:txBody>
          <a:bodyPr wrap="square" lIns="91425" tIns="91425" rIns="91425" bIns="91425" anchor="t" anchorCtr="0">
            <a:noAutofit/>
          </a:bodyPr>
          <a:lstStyle/>
          <a:p>
            <a:pPr marL="0" lvl="0" indent="0">
              <a:spcBef>
                <a:spcPts val="0"/>
              </a:spcBef>
              <a:buNone/>
            </a:pPr>
            <a:r>
              <a:rPr lang="en-US"/>
              <a:t>Why both box and grid? -- maybe historical artifact left over from when memory was more limited?</a:t>
            </a:r>
          </a:p>
        </p:txBody>
      </p:sp>
      <p:sp>
        <p:nvSpPr>
          <p:cNvPr id="282" name="Shape 282"/>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Shape 291"/>
          <p:cNvSpPr txBox="1">
            <a:spLocks noGrp="1"/>
          </p:cNvSpPr>
          <p:nvPr>
            <p:ph type="body" idx="1"/>
          </p:nvPr>
        </p:nvSpPr>
        <p:spPr>
          <a:xfrm>
            <a:off x="777875" y="4776788"/>
            <a:ext cx="6216650" cy="4524375"/>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292" name="Shape 292"/>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Shape 297"/>
          <p:cNvSpPr>
            <a:spLocks noGrp="1" noRot="1" noChangeAspect="1"/>
          </p:cNvSpPr>
          <p:nvPr>
            <p:ph type="sldImg" idx="2"/>
          </p:nvPr>
        </p:nvSpPr>
        <p:spPr>
          <a:xfrm>
            <a:off x="1371600" y="763588"/>
            <a:ext cx="5027700" cy="37704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8" name="Shape 298"/>
          <p:cNvSpPr txBox="1">
            <a:spLocks noGrp="1"/>
          </p:cNvSpPr>
          <p:nvPr>
            <p:ph type="body" idx="1"/>
          </p:nvPr>
        </p:nvSpPr>
        <p:spPr>
          <a:xfrm>
            <a:off x="777875" y="4776788"/>
            <a:ext cx="6216600" cy="4524300"/>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299" name="Shape 299"/>
          <p:cNvSpPr txBox="1">
            <a:spLocks noGrp="1"/>
          </p:cNvSpPr>
          <p:nvPr>
            <p:ph type="sldNum" idx="12"/>
          </p:nvPr>
        </p:nvSpPr>
        <p:spPr>
          <a:xfrm>
            <a:off x="4398963" y="9555163"/>
            <a:ext cx="3372000" cy="501600"/>
          </a:xfrm>
          <a:prstGeom prst="rect">
            <a:avLst/>
          </a:prstGeom>
        </p:spPr>
        <p:txBody>
          <a:bodyPr wrap="square" lIns="0" tIns="0" rIns="0" bIns="0" anchor="b" anchorCtr="0">
            <a:noAutofit/>
          </a:bodyPr>
          <a:lstStyle/>
          <a:p>
            <a:pPr marL="0" lvl="0" indent="-40005">
              <a:spcBef>
                <a:spcPts val="0"/>
              </a:spcBef>
              <a:buClr>
                <a:srgbClr val="000000"/>
              </a:buClr>
              <a:buSzPts val="630"/>
              <a:buFont typeface="Noto Sans Symbols"/>
              <a:buNone/>
            </a:pPr>
            <a:fld id="{00000000-1234-1234-1234-123412341234}" type="slidenum">
              <a:rPr lang="en-US"/>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Shape 310"/>
          <p:cNvSpPr txBox="1">
            <a:spLocks noGrp="1"/>
          </p:cNvSpPr>
          <p:nvPr>
            <p:ph type="body" idx="1"/>
          </p:nvPr>
        </p:nvSpPr>
        <p:spPr>
          <a:xfrm>
            <a:off x="777875" y="4776788"/>
            <a:ext cx="6216650" cy="4524375"/>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311" name="Shape 311"/>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93" name="Shape 93"/>
          <p:cNvSpPr txBox="1">
            <a:spLocks noGrp="1"/>
          </p:cNvSpPr>
          <p:nvPr>
            <p:ph type="body" idx="1"/>
          </p:nvPr>
        </p:nvSpPr>
        <p:spPr>
          <a:xfrm>
            <a:off x="777875" y="4776788"/>
            <a:ext cx="6216650" cy="4524375"/>
          </a:xfrm>
          <a:prstGeom prst="rect">
            <a:avLst/>
          </a:prstGeom>
          <a:noFill/>
          <a:ln>
            <a:noFill/>
          </a:ln>
        </p:spPr>
        <p:txBody>
          <a:bodyPr wrap="square" lIns="0" tIns="0" rIns="0" bIns="0" anchor="t" anchorCtr="0">
            <a:noAutofit/>
          </a:bodyPr>
          <a:lstStyle/>
          <a:p>
            <a:pPr marL="0" marR="0" lvl="0" indent="0" algn="l" rtl="0">
              <a:spcBef>
                <a:spcPts val="0"/>
              </a:spcBef>
              <a:spcAft>
                <a:spcPts val="0"/>
              </a:spcAft>
              <a:buNone/>
            </a:pPr>
            <a:r>
              <a:rPr lang="en-US" sz="1200" b="0" i="0" u="none" strike="noStrike" cap="none" dirty="0">
                <a:solidFill>
                  <a:srgbClr val="000000"/>
                </a:solidFill>
                <a:latin typeface="Times New Roman"/>
                <a:ea typeface="Times New Roman"/>
                <a:cs typeface="Times New Roman"/>
                <a:sym typeface="Times New Roman"/>
              </a:rPr>
              <a:t>The NAM MPEP docked into the mGlu</a:t>
            </a:r>
            <a:r>
              <a:rPr lang="en-US" sz="1200" b="0" i="0" u="none" strike="noStrike" cap="none" baseline="-25000" dirty="0">
                <a:solidFill>
                  <a:srgbClr val="000000"/>
                </a:solidFill>
                <a:latin typeface="Times New Roman"/>
                <a:ea typeface="Times New Roman"/>
                <a:cs typeface="Times New Roman"/>
                <a:sym typeface="Times New Roman"/>
              </a:rPr>
              <a:t>5</a:t>
            </a:r>
            <a:r>
              <a:rPr lang="en-US" sz="1200" b="0" i="0" u="none" strike="noStrike" cap="none" dirty="0">
                <a:solidFill>
                  <a:srgbClr val="000000"/>
                </a:solidFill>
                <a:latin typeface="Times New Roman"/>
                <a:ea typeface="Times New Roman"/>
                <a:cs typeface="Times New Roman"/>
                <a:sym typeface="Times New Roman"/>
              </a:rPr>
              <a:t> comparative model. MPEP was docked into the mGlu</a:t>
            </a:r>
            <a:r>
              <a:rPr lang="en-US" sz="1200" b="0" i="0" u="none" strike="noStrike" cap="none" baseline="-25000" dirty="0">
                <a:solidFill>
                  <a:srgbClr val="000000"/>
                </a:solidFill>
                <a:latin typeface="Times New Roman"/>
                <a:ea typeface="Times New Roman"/>
                <a:cs typeface="Times New Roman"/>
                <a:sym typeface="Times New Roman"/>
              </a:rPr>
              <a:t>5</a:t>
            </a:r>
            <a:r>
              <a:rPr lang="en-US" sz="1200" b="0" i="0" u="none" strike="noStrike" cap="none" dirty="0">
                <a:solidFill>
                  <a:srgbClr val="000000"/>
                </a:solidFill>
                <a:latin typeface="Times New Roman"/>
                <a:ea typeface="Times New Roman"/>
                <a:cs typeface="Times New Roman"/>
                <a:sym typeface="Times New Roman"/>
              </a:rPr>
              <a:t> comparative model in two separate experiments, centered at P654 and S808. (A) The lowest-energy conformation for MPEP from the largest cluster docked at P654 is shown in green and at S808 is shown in cyan. Highlighted are the residues that caused decreases in MPEP affinity when mutated, colored by graded effect compared with wild type. (B) The lowest-energy models from the largest three clusters for MPEP docked at P654. (C) The lowest-energy models from the largest five clusters for MPEP docked at S808. Predicted hydrogen bonds between the nitrogen on the pyridine ring and S808 are depicted by dotted blue lines.</a:t>
            </a:r>
          </a:p>
        </p:txBody>
      </p:sp>
      <p:sp>
        <p:nvSpPr>
          <p:cNvPr id="94" name="Shape 94"/>
          <p:cNvSpPr txBox="1">
            <a:spLocks noGrp="1"/>
          </p:cNvSpPr>
          <p:nvPr>
            <p:ph type="sldNum" idx="12"/>
          </p:nvPr>
        </p:nvSpPr>
        <p:spPr>
          <a:xfrm>
            <a:off x="4398963" y="9555163"/>
            <a:ext cx="3371850" cy="501650"/>
          </a:xfrm>
          <a:prstGeom prst="rect">
            <a:avLst/>
          </a:prstGeom>
          <a:noFill/>
          <a:ln>
            <a:noFill/>
          </a:ln>
        </p:spPr>
        <p:txBody>
          <a:bodyPr wrap="square" lIns="0" tIns="0" rIns="0" bIns="0" anchor="b" anchorCtr="0">
            <a:noAutofit/>
          </a:bodyPr>
          <a:lstStyle/>
          <a:p>
            <a:pPr marL="0" marR="0" lvl="0" indent="-40005" algn="r" rtl="0">
              <a:lnSpc>
                <a:spcPct val="93000"/>
              </a:lnSpc>
              <a:spcBef>
                <a:spcPts val="0"/>
              </a:spcBef>
              <a:spcAft>
                <a:spcPts val="0"/>
              </a:spcAft>
              <a:buClr>
                <a:srgbClr val="000000"/>
              </a:buClr>
              <a:buSzPts val="630"/>
              <a:buFont typeface="Noto Sans Symbols"/>
              <a:buNone/>
            </a:pPr>
            <a:fld id="{00000000-1234-1234-1234-123412341234}" type="slidenum">
              <a:rPr lang="en-US" sz="1400">
                <a:solidFill>
                  <a:srgbClr val="000000"/>
                </a:solidFill>
                <a:latin typeface="Times New Roman"/>
                <a:ea typeface="Times New Roman"/>
                <a:cs typeface="Times New Roman"/>
                <a:sym typeface="Times New Roman"/>
              </a:rPr>
              <a:t>2</a:t>
            </a:fld>
            <a:endParaRPr lang="en-US" sz="1400">
              <a:solidFill>
                <a:srgbClr val="000000"/>
              </a:solidFill>
              <a:latin typeface="Times New Roman"/>
              <a:ea typeface="Times New Roman"/>
              <a:cs typeface="Times New Roman"/>
              <a:sym typeface="Times New Roman"/>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Shape 316"/>
          <p:cNvSpPr txBox="1">
            <a:spLocks noGrp="1"/>
          </p:cNvSpPr>
          <p:nvPr>
            <p:ph type="sldNum" idx="12"/>
          </p:nvPr>
        </p:nvSpPr>
        <p:spPr>
          <a:xfrm>
            <a:off x="4398963" y="9555163"/>
            <a:ext cx="3371850" cy="501650"/>
          </a:xfrm>
          <a:prstGeom prst="rect">
            <a:avLst/>
          </a:prstGeom>
          <a:noFill/>
          <a:ln>
            <a:noFill/>
          </a:ln>
        </p:spPr>
        <p:txBody>
          <a:bodyPr wrap="square" lIns="0" tIns="0" rIns="0" bIns="0" anchor="b" anchorCtr="0">
            <a:noAutofit/>
          </a:bodyPr>
          <a:lstStyle/>
          <a:p>
            <a:pPr marL="0" marR="0" lvl="0" indent="-40005" algn="r" rtl="0">
              <a:lnSpc>
                <a:spcPct val="93000"/>
              </a:lnSpc>
              <a:spcBef>
                <a:spcPts val="0"/>
              </a:spcBef>
              <a:spcAft>
                <a:spcPts val="0"/>
              </a:spcAft>
              <a:buClr>
                <a:srgbClr val="000000"/>
              </a:buClr>
              <a:buSzPts val="630"/>
              <a:buFont typeface="Noto Sans Symbols"/>
              <a:buNone/>
            </a:pPr>
            <a:fld id="{00000000-1234-1234-1234-123412341234}" type="slidenum">
              <a:rPr lang="en-US" sz="1400">
                <a:solidFill>
                  <a:srgbClr val="000000"/>
                </a:solidFill>
                <a:latin typeface="Times New Roman"/>
                <a:ea typeface="Times New Roman"/>
                <a:cs typeface="Times New Roman"/>
                <a:sym typeface="Times New Roman"/>
              </a:rPr>
              <a:t>20</a:t>
            </a:fld>
            <a:endParaRPr lang="en-US" sz="1400">
              <a:solidFill>
                <a:srgbClr val="000000"/>
              </a:solidFill>
              <a:latin typeface="Times New Roman"/>
              <a:ea typeface="Times New Roman"/>
              <a:cs typeface="Times New Roman"/>
              <a:sym typeface="Times New Roman"/>
            </a:endParaRPr>
          </a:p>
        </p:txBody>
      </p:sp>
      <p:sp>
        <p:nvSpPr>
          <p:cNvPr id="317" name="Shape 317"/>
          <p:cNvSpPr>
            <a:spLocks noGrp="1" noRot="1" noChangeAspect="1"/>
          </p:cNvSpPr>
          <p:nvPr>
            <p:ph type="sldImg" idx="2"/>
          </p:nvPr>
        </p:nvSpPr>
        <p:spPr>
          <a:xfrm>
            <a:off x="1371600" y="763588"/>
            <a:ext cx="5029200" cy="3771900"/>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med" len="med"/>
            <a:tailEnd type="none" w="med" len="med"/>
          </a:ln>
        </p:spPr>
      </p:sp>
      <p:sp>
        <p:nvSpPr>
          <p:cNvPr id="318" name="Shape 318"/>
          <p:cNvSpPr txBox="1">
            <a:spLocks noGrp="1"/>
          </p:cNvSpPr>
          <p:nvPr>
            <p:ph type="body" idx="1"/>
          </p:nvPr>
        </p:nvSpPr>
        <p:spPr>
          <a:xfrm>
            <a:off x="777875" y="4776788"/>
            <a:ext cx="6218238" cy="4435475"/>
          </a:xfrm>
          <a:prstGeom prst="rect">
            <a:avLst/>
          </a:prstGeom>
          <a:noFill/>
          <a:ln>
            <a:noFill/>
          </a:ln>
        </p:spPr>
        <p:txBody>
          <a:bodyPr wrap="square" lIns="0" tIns="0" rIns="0" bIns="0" anchor="ctr" anchorCtr="0">
            <a:noAutofit/>
          </a:bodyPr>
          <a:lstStyle/>
          <a:p>
            <a:pPr marL="0" marR="0" lvl="0" indent="-76200" algn="l" rtl="0">
              <a:spcBef>
                <a:spcPts val="0"/>
              </a:spcBef>
              <a:spcAft>
                <a:spcPts val="0"/>
              </a:spcAft>
              <a:buClr>
                <a:srgbClr val="000000"/>
              </a:buClr>
              <a:buSzPts val="1200"/>
              <a:buFont typeface="Noto Sans Symbols"/>
              <a:buNone/>
            </a:pPr>
            <a:r>
              <a:rPr lang="en-US" sz="1200" b="0" i="0" u="none" strike="noStrike" cap="none">
                <a:solidFill>
                  <a:srgbClr val="000000"/>
                </a:solidFill>
                <a:latin typeface="Times New Roman"/>
                <a:ea typeface="Times New Roman"/>
                <a:cs typeface="Times New Roman"/>
                <a:sym typeface="Times New Roman"/>
              </a:rPr>
              <a:t>Iterate through cycles of small random moves, minimizing and repacking, accepting the current structure with a Boltzmann criterion.</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Shape 358"/>
          <p:cNvSpPr txBox="1">
            <a:spLocks noGrp="1"/>
          </p:cNvSpPr>
          <p:nvPr>
            <p:ph type="sldNum" idx="12"/>
          </p:nvPr>
        </p:nvSpPr>
        <p:spPr>
          <a:xfrm>
            <a:off x="4398963" y="9555163"/>
            <a:ext cx="3371850" cy="501650"/>
          </a:xfrm>
          <a:prstGeom prst="rect">
            <a:avLst/>
          </a:prstGeom>
          <a:noFill/>
          <a:ln>
            <a:noFill/>
          </a:ln>
        </p:spPr>
        <p:txBody>
          <a:bodyPr wrap="square" lIns="0" tIns="0" rIns="0" bIns="0" anchor="b" anchorCtr="0">
            <a:noAutofit/>
          </a:bodyPr>
          <a:lstStyle/>
          <a:p>
            <a:pPr marL="0" marR="0" lvl="0" indent="-40005" algn="r" rtl="0">
              <a:lnSpc>
                <a:spcPct val="93000"/>
              </a:lnSpc>
              <a:spcBef>
                <a:spcPts val="0"/>
              </a:spcBef>
              <a:spcAft>
                <a:spcPts val="0"/>
              </a:spcAft>
              <a:buClr>
                <a:srgbClr val="000000"/>
              </a:buClr>
              <a:buSzPts val="630"/>
              <a:buFont typeface="Noto Sans Symbols"/>
              <a:buNone/>
            </a:pPr>
            <a:fld id="{00000000-1234-1234-1234-123412341234}" type="slidenum">
              <a:rPr lang="en-US" sz="1400">
                <a:solidFill>
                  <a:srgbClr val="000000"/>
                </a:solidFill>
                <a:latin typeface="Times New Roman"/>
                <a:ea typeface="Times New Roman"/>
                <a:cs typeface="Times New Roman"/>
                <a:sym typeface="Times New Roman"/>
              </a:rPr>
              <a:t>21</a:t>
            </a:fld>
            <a:endParaRPr lang="en-US" sz="1400">
              <a:solidFill>
                <a:srgbClr val="000000"/>
              </a:solidFill>
              <a:latin typeface="Times New Roman"/>
              <a:ea typeface="Times New Roman"/>
              <a:cs typeface="Times New Roman"/>
              <a:sym typeface="Times New Roman"/>
            </a:endParaRPr>
          </a:p>
        </p:txBody>
      </p:sp>
      <p:sp>
        <p:nvSpPr>
          <p:cNvPr id="359" name="Shape 359"/>
          <p:cNvSpPr>
            <a:spLocks noGrp="1" noRot="1" noChangeAspect="1"/>
          </p:cNvSpPr>
          <p:nvPr>
            <p:ph type="sldImg" idx="2"/>
          </p:nvPr>
        </p:nvSpPr>
        <p:spPr>
          <a:xfrm>
            <a:off x="1371600" y="763588"/>
            <a:ext cx="5029200" cy="3771900"/>
          </a:xfrm>
          <a:custGeom>
            <a:avLst/>
            <a:gdLst/>
            <a:ahLst/>
            <a:cxnLst/>
            <a:rect l="0" t="0" r="0" b="0"/>
            <a:pathLst>
              <a:path w="120000" h="120000" extrusionOk="0">
                <a:moveTo>
                  <a:pt x="0" y="0"/>
                </a:moveTo>
                <a:lnTo>
                  <a:pt x="120000" y="0"/>
                </a:lnTo>
                <a:lnTo>
                  <a:pt x="120000" y="120000"/>
                </a:lnTo>
                <a:lnTo>
                  <a:pt x="0" y="120000"/>
                </a:lnTo>
                <a:close/>
              </a:path>
            </a:pathLst>
          </a:custGeom>
          <a:solidFill>
            <a:srgbClr val="FFFFFF"/>
          </a:solidFill>
          <a:ln w="9525" cap="flat" cmpd="sng">
            <a:solidFill>
              <a:srgbClr val="000000"/>
            </a:solidFill>
            <a:prstDash val="solid"/>
            <a:miter lim="800000"/>
            <a:headEnd type="none" w="med" len="med"/>
            <a:tailEnd type="none" w="med" len="med"/>
          </a:ln>
        </p:spPr>
      </p:sp>
      <p:sp>
        <p:nvSpPr>
          <p:cNvPr id="360" name="Shape 360"/>
          <p:cNvSpPr txBox="1">
            <a:spLocks noGrp="1"/>
          </p:cNvSpPr>
          <p:nvPr>
            <p:ph type="body" idx="1"/>
          </p:nvPr>
        </p:nvSpPr>
        <p:spPr>
          <a:xfrm>
            <a:off x="777875" y="4776788"/>
            <a:ext cx="6218238" cy="4435475"/>
          </a:xfrm>
          <a:prstGeom prst="rect">
            <a:avLst/>
          </a:prstGeom>
          <a:noFill/>
          <a:ln>
            <a:noFill/>
          </a:ln>
        </p:spPr>
        <p:txBody>
          <a:bodyPr wrap="square" lIns="0" tIns="0" rIns="0" bIns="0" anchor="ctr" anchorCtr="0">
            <a:noAutofit/>
          </a:bodyPr>
          <a:lstStyle/>
          <a:p>
            <a:pPr marL="0" marR="0" lvl="0" indent="-76200" algn="l" rtl="0">
              <a:spcBef>
                <a:spcPts val="0"/>
              </a:spcBef>
              <a:spcAft>
                <a:spcPts val="0"/>
              </a:spcAft>
              <a:buClr>
                <a:srgbClr val="000000"/>
              </a:buClr>
              <a:buSzPts val="1200"/>
              <a:buFont typeface="Noto Sans Symbols"/>
              <a:buNone/>
            </a:pPr>
            <a:r>
              <a:rPr lang="en-US" sz="1200" b="0" i="0" u="none" strike="noStrike" cap="none">
                <a:solidFill>
                  <a:srgbClr val="000000"/>
                </a:solidFill>
                <a:latin typeface="Times New Roman"/>
                <a:ea typeface="Times New Roman"/>
                <a:cs typeface="Times New Roman"/>
                <a:sym typeface="Times New Roman"/>
              </a:rPr>
              <a:t>Perform a final minimization with a hard-repulsive score function.</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Shape 382"/>
          <p:cNvSpPr txBox="1">
            <a:spLocks noGrp="1"/>
          </p:cNvSpPr>
          <p:nvPr>
            <p:ph type="body" idx="1"/>
          </p:nvPr>
        </p:nvSpPr>
        <p:spPr>
          <a:xfrm>
            <a:off x="777875" y="4776788"/>
            <a:ext cx="6216650" cy="4524375"/>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383" name="Shape 383"/>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Shape 388"/>
          <p:cNvSpPr txBox="1">
            <a:spLocks noGrp="1"/>
          </p:cNvSpPr>
          <p:nvPr>
            <p:ph type="body" idx="1"/>
          </p:nvPr>
        </p:nvSpPr>
        <p:spPr>
          <a:xfrm>
            <a:off x="777875" y="4776788"/>
            <a:ext cx="6216650" cy="4524375"/>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389" name="Shape 389"/>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Shape 394"/>
          <p:cNvSpPr txBox="1">
            <a:spLocks noGrp="1"/>
          </p:cNvSpPr>
          <p:nvPr>
            <p:ph type="body" idx="1"/>
          </p:nvPr>
        </p:nvSpPr>
        <p:spPr>
          <a:xfrm>
            <a:off x="777875" y="4776788"/>
            <a:ext cx="6216650" cy="4524375"/>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395" name="Shape 395"/>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Shape 400"/>
          <p:cNvSpPr txBox="1">
            <a:spLocks noGrp="1"/>
          </p:cNvSpPr>
          <p:nvPr>
            <p:ph type="body" idx="1"/>
          </p:nvPr>
        </p:nvSpPr>
        <p:spPr>
          <a:xfrm>
            <a:off x="777875" y="4776788"/>
            <a:ext cx="6216650" cy="4524375"/>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401" name="Shape 401"/>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Shape 406"/>
          <p:cNvSpPr txBox="1">
            <a:spLocks noGrp="1"/>
          </p:cNvSpPr>
          <p:nvPr>
            <p:ph type="body" idx="1"/>
          </p:nvPr>
        </p:nvSpPr>
        <p:spPr>
          <a:xfrm>
            <a:off x="777875" y="4776788"/>
            <a:ext cx="6216650" cy="4524375"/>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407" name="Shape 407"/>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Shape 413"/>
          <p:cNvSpPr txBox="1">
            <a:spLocks noGrp="1"/>
          </p:cNvSpPr>
          <p:nvPr>
            <p:ph type="body" idx="1"/>
          </p:nvPr>
        </p:nvSpPr>
        <p:spPr>
          <a:xfrm>
            <a:off x="777875" y="4776788"/>
            <a:ext cx="6216650" cy="4524375"/>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414" name="Shape 414"/>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Shape 420"/>
          <p:cNvSpPr txBox="1">
            <a:spLocks noGrp="1"/>
          </p:cNvSpPr>
          <p:nvPr>
            <p:ph type="body" idx="1"/>
          </p:nvPr>
        </p:nvSpPr>
        <p:spPr>
          <a:xfrm>
            <a:off x="777875" y="4776788"/>
            <a:ext cx="6216650" cy="4524375"/>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421" name="Shape 421"/>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Shape 427"/>
          <p:cNvSpPr txBox="1">
            <a:spLocks noGrp="1"/>
          </p:cNvSpPr>
          <p:nvPr>
            <p:ph type="body" idx="1"/>
          </p:nvPr>
        </p:nvSpPr>
        <p:spPr>
          <a:xfrm>
            <a:off x="777875" y="4776788"/>
            <a:ext cx="6216650" cy="4524375"/>
          </a:xfrm>
          <a:prstGeom prst="rect">
            <a:avLst/>
          </a:prstGeom>
        </p:spPr>
        <p:txBody>
          <a:bodyPr wrap="square" lIns="91425" tIns="91425" rIns="91425" bIns="91425" anchor="t" anchorCtr="0">
            <a:noAutofit/>
          </a:bodyPr>
          <a:lstStyle/>
          <a:p>
            <a:pPr marL="0" lvl="0" indent="0">
              <a:spcBef>
                <a:spcPts val="0"/>
              </a:spcBef>
              <a:buNone/>
            </a:pPr>
            <a:r>
              <a:rPr lang="en-US"/>
              <a:t>boolean list</a:t>
            </a:r>
          </a:p>
        </p:txBody>
      </p:sp>
      <p:sp>
        <p:nvSpPr>
          <p:cNvPr id="428" name="Shape 428"/>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txBox="1">
            <a:spLocks noGrp="1"/>
          </p:cNvSpPr>
          <p:nvPr>
            <p:ph type="body" idx="1"/>
          </p:nvPr>
        </p:nvSpPr>
        <p:spPr>
          <a:xfrm>
            <a:off x="777875" y="4776788"/>
            <a:ext cx="6216650" cy="4524375"/>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101" name="Shape 101"/>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Shape 435"/>
          <p:cNvSpPr txBox="1">
            <a:spLocks noGrp="1"/>
          </p:cNvSpPr>
          <p:nvPr>
            <p:ph type="body" idx="1"/>
          </p:nvPr>
        </p:nvSpPr>
        <p:spPr>
          <a:xfrm>
            <a:off x="777875" y="4776788"/>
            <a:ext cx="6216650" cy="4524375"/>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436" name="Shape 436"/>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Shape 441"/>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442" name="Shape 442"/>
          <p:cNvSpPr txBox="1">
            <a:spLocks noGrp="1"/>
          </p:cNvSpPr>
          <p:nvPr>
            <p:ph type="body" idx="1"/>
          </p:nvPr>
        </p:nvSpPr>
        <p:spPr>
          <a:xfrm>
            <a:off x="777875" y="4776788"/>
            <a:ext cx="6216650" cy="4524375"/>
          </a:xfrm>
          <a:prstGeom prst="rect">
            <a:avLst/>
          </a:prstGeom>
          <a:noFill/>
          <a:ln>
            <a:noFill/>
          </a:ln>
        </p:spPr>
        <p:txBody>
          <a:bodyPr wrap="square" lIns="0" tIns="0" rIns="0" bIns="0" anchor="t" anchorCtr="0">
            <a:noAutofit/>
          </a:bodyPr>
          <a:lstStyle/>
          <a:p>
            <a:pPr marL="0" marR="0" lvl="0" indent="0" algn="l" rtl="0">
              <a:spcBef>
                <a:spcPts val="0"/>
              </a:spcBef>
              <a:spcAft>
                <a:spcPts val="0"/>
              </a:spcAft>
              <a:buNone/>
            </a:pPr>
            <a:r>
              <a:rPr lang="en-US"/>
              <a:t>Does it repack?</a:t>
            </a:r>
          </a:p>
        </p:txBody>
      </p:sp>
      <p:sp>
        <p:nvSpPr>
          <p:cNvPr id="443" name="Shape 443"/>
          <p:cNvSpPr txBox="1">
            <a:spLocks noGrp="1"/>
          </p:cNvSpPr>
          <p:nvPr>
            <p:ph type="sldNum" idx="12"/>
          </p:nvPr>
        </p:nvSpPr>
        <p:spPr>
          <a:xfrm>
            <a:off x="4398963" y="9555163"/>
            <a:ext cx="3371850" cy="501650"/>
          </a:xfrm>
          <a:prstGeom prst="rect">
            <a:avLst/>
          </a:prstGeom>
          <a:noFill/>
          <a:ln>
            <a:noFill/>
          </a:ln>
        </p:spPr>
        <p:txBody>
          <a:bodyPr wrap="square" lIns="0" tIns="0" rIns="0" bIns="0" anchor="b" anchorCtr="0">
            <a:noAutofit/>
          </a:bodyPr>
          <a:lstStyle/>
          <a:p>
            <a:pPr marL="0" marR="0" lvl="0" indent="-40005" algn="r" rtl="0">
              <a:lnSpc>
                <a:spcPct val="93000"/>
              </a:lnSpc>
              <a:spcBef>
                <a:spcPts val="0"/>
              </a:spcBef>
              <a:spcAft>
                <a:spcPts val="0"/>
              </a:spcAft>
              <a:buClr>
                <a:srgbClr val="000000"/>
              </a:buClr>
              <a:buSzPts val="630"/>
              <a:buFont typeface="Noto Sans Symbols"/>
              <a:buNone/>
            </a:pPr>
            <a:fld id="{00000000-1234-1234-1234-123412341234}" type="slidenum">
              <a:rPr lang="en-US" sz="1400">
                <a:solidFill>
                  <a:srgbClr val="000000"/>
                </a:solidFill>
                <a:latin typeface="Times New Roman"/>
                <a:ea typeface="Times New Roman"/>
                <a:cs typeface="Times New Roman"/>
                <a:sym typeface="Times New Roman"/>
              </a:rPr>
              <a:t>31</a:t>
            </a:fld>
            <a:endParaRPr lang="en-US" sz="1400">
              <a:solidFill>
                <a:srgbClr val="000000"/>
              </a:solidFill>
              <a:latin typeface="Times New Roman"/>
              <a:ea typeface="Times New Roman"/>
              <a:cs typeface="Times New Roman"/>
              <a:sym typeface="Times New Roman"/>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Shape 450"/>
          <p:cNvSpPr>
            <a:spLocks noGrp="1" noRot="1" noChangeAspect="1"/>
          </p:cNvSpPr>
          <p:nvPr>
            <p:ph type="sldImg" idx="2"/>
          </p:nvPr>
        </p:nvSpPr>
        <p:spPr>
          <a:xfrm>
            <a:off x="1371600" y="763588"/>
            <a:ext cx="5027700" cy="37704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1" name="Shape 451"/>
          <p:cNvSpPr txBox="1">
            <a:spLocks noGrp="1"/>
          </p:cNvSpPr>
          <p:nvPr>
            <p:ph type="body" idx="1"/>
          </p:nvPr>
        </p:nvSpPr>
        <p:spPr>
          <a:xfrm>
            <a:off x="777875" y="4776788"/>
            <a:ext cx="6216600" cy="4524300"/>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452" name="Shape 452"/>
          <p:cNvSpPr txBox="1">
            <a:spLocks noGrp="1"/>
          </p:cNvSpPr>
          <p:nvPr>
            <p:ph type="sldNum" idx="12"/>
          </p:nvPr>
        </p:nvSpPr>
        <p:spPr>
          <a:xfrm>
            <a:off x="4398963" y="9555163"/>
            <a:ext cx="3372000" cy="501600"/>
          </a:xfrm>
          <a:prstGeom prst="rect">
            <a:avLst/>
          </a:prstGeom>
        </p:spPr>
        <p:txBody>
          <a:bodyPr wrap="square" lIns="0" tIns="0" rIns="0" bIns="0" anchor="b" anchorCtr="0">
            <a:noAutofit/>
          </a:bodyPr>
          <a:lstStyle/>
          <a:p>
            <a:pPr marL="0" lvl="0" indent="-40005">
              <a:spcBef>
                <a:spcPts val="0"/>
              </a:spcBef>
              <a:buClr>
                <a:srgbClr val="000000"/>
              </a:buClr>
              <a:buSzPts val="630"/>
              <a:buFont typeface="Noto Sans Symbols"/>
              <a:buNone/>
            </a:pPr>
            <a:fld id="{00000000-1234-1234-1234-123412341234}" type="slidenum">
              <a:rPr lang="en-US"/>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Shape 457"/>
          <p:cNvSpPr txBox="1">
            <a:spLocks noGrp="1"/>
          </p:cNvSpPr>
          <p:nvPr>
            <p:ph type="body" idx="1"/>
          </p:nvPr>
        </p:nvSpPr>
        <p:spPr>
          <a:xfrm>
            <a:off x="777875" y="4776788"/>
            <a:ext cx="6216650" cy="4524375"/>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458" name="Shape 458"/>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Shape 463"/>
          <p:cNvSpPr txBox="1">
            <a:spLocks noGrp="1"/>
          </p:cNvSpPr>
          <p:nvPr>
            <p:ph type="body" idx="1"/>
          </p:nvPr>
        </p:nvSpPr>
        <p:spPr>
          <a:xfrm>
            <a:off x="777875" y="4776788"/>
            <a:ext cx="6216650" cy="4524375"/>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464" name="Shape 464"/>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Shape 469"/>
          <p:cNvSpPr txBox="1">
            <a:spLocks noGrp="1"/>
          </p:cNvSpPr>
          <p:nvPr>
            <p:ph type="body" idx="1"/>
          </p:nvPr>
        </p:nvSpPr>
        <p:spPr>
          <a:xfrm>
            <a:off x="777875" y="4776788"/>
            <a:ext cx="6216650" cy="4524375"/>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470" name="Shape 470"/>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Shape 479"/>
          <p:cNvSpPr txBox="1">
            <a:spLocks noGrp="1"/>
          </p:cNvSpPr>
          <p:nvPr>
            <p:ph type="body" idx="1"/>
          </p:nvPr>
        </p:nvSpPr>
        <p:spPr>
          <a:xfrm>
            <a:off x="777875" y="4776788"/>
            <a:ext cx="6216650" cy="4524375"/>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480" name="Shape 480"/>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07" name="Shape 107"/>
          <p:cNvSpPr txBox="1">
            <a:spLocks noGrp="1"/>
          </p:cNvSpPr>
          <p:nvPr>
            <p:ph type="body" idx="1"/>
          </p:nvPr>
        </p:nvSpPr>
        <p:spPr>
          <a:xfrm>
            <a:off x="777875" y="4776788"/>
            <a:ext cx="6216650" cy="4524375"/>
          </a:xfrm>
          <a:prstGeom prst="rect">
            <a:avLst/>
          </a:prstGeom>
          <a:noFill/>
          <a:ln>
            <a:noFill/>
          </a:ln>
        </p:spPr>
        <p:txBody>
          <a:bodyPr wrap="square" lIns="0" tIns="0" rIns="0" bIns="0" anchor="t" anchorCtr="0">
            <a:noAutofit/>
          </a:bodyPr>
          <a:lstStyle/>
          <a:p>
            <a:pPr marL="0" marR="0" lvl="0" indent="0" algn="l" rtl="0">
              <a:spcBef>
                <a:spcPts val="0"/>
              </a:spcBef>
              <a:spcAft>
                <a:spcPts val="0"/>
              </a:spcAft>
              <a:buNone/>
            </a:pPr>
            <a:r>
              <a:rPr lang="en-US" sz="1200" b="0" i="0" u="none" strike="noStrike" cap="none">
                <a:solidFill>
                  <a:srgbClr val="000000"/>
                </a:solidFill>
                <a:latin typeface="Times New Roman"/>
                <a:ea typeface="Times New Roman"/>
                <a:cs typeface="Times New Roman"/>
                <a:sym typeface="Times New Roman"/>
              </a:rPr>
              <a:t>Meiler – initial RosettaLigand paper, algorithm looks at ensemble of protein / ligands, picks, orients ligand, repacks sidechains</a:t>
            </a:r>
          </a:p>
          <a:p>
            <a:pPr marL="0" marR="0" lvl="0" indent="0" algn="l" rtl="0">
              <a:spcBef>
                <a:spcPts val="360"/>
              </a:spcBef>
              <a:spcAft>
                <a:spcPts val="0"/>
              </a:spcAft>
              <a:buNone/>
            </a:pPr>
            <a:r>
              <a:rPr lang="en-US" sz="1200" b="0" i="0" u="none" strike="noStrike" cap="none">
                <a:solidFill>
                  <a:srgbClr val="000000"/>
                </a:solidFill>
                <a:latin typeface="Times New Roman"/>
                <a:ea typeface="Times New Roman"/>
                <a:cs typeface="Times New Roman"/>
                <a:sym typeface="Times New Roman"/>
              </a:rPr>
              <a:t>Davis – backbone flexibility, previously the backbone was left rigid</a:t>
            </a:r>
          </a:p>
          <a:p>
            <a:pPr marL="0" marR="0" lvl="0" indent="0" algn="l" rtl="0">
              <a:spcBef>
                <a:spcPts val="360"/>
              </a:spcBef>
              <a:spcAft>
                <a:spcPts val="0"/>
              </a:spcAft>
              <a:buNone/>
            </a:pPr>
            <a:r>
              <a:rPr lang="en-US" sz="1200" b="0" i="0" u="none" strike="noStrike" cap="none">
                <a:solidFill>
                  <a:srgbClr val="000000"/>
                </a:solidFill>
                <a:latin typeface="Times New Roman"/>
                <a:ea typeface="Times New Roman"/>
                <a:cs typeface="Times New Roman"/>
                <a:sym typeface="Times New Roman"/>
              </a:rPr>
              <a:t>Lemmon – introduction of XML scripting, something that you will be using today, making designing your own protocols easier</a:t>
            </a:r>
          </a:p>
          <a:p>
            <a:pPr marL="0" marR="0" lvl="0" indent="-76200" algn="l" rtl="0">
              <a:lnSpc>
                <a:spcPct val="100000"/>
              </a:lnSpc>
              <a:spcBef>
                <a:spcPts val="360"/>
              </a:spcBef>
              <a:spcAft>
                <a:spcPts val="0"/>
              </a:spcAft>
              <a:buClr>
                <a:srgbClr val="000000"/>
              </a:buClr>
              <a:buSzPts val="1200"/>
              <a:buFont typeface="Times New Roman"/>
              <a:buNone/>
            </a:pPr>
            <a:r>
              <a:rPr lang="en-US" sz="1200" b="0" i="0" u="none" strike="noStrike" cap="none">
                <a:solidFill>
                  <a:srgbClr val="000000"/>
                </a:solidFill>
                <a:latin typeface="Times New Roman"/>
                <a:ea typeface="Times New Roman"/>
                <a:cs typeface="Times New Roman"/>
                <a:sym typeface="Times New Roman"/>
              </a:rPr>
              <a:t>Deluca – reduction in time by improving algorithms, both more efficient (less models), and faster, better for virtual HTS</a:t>
            </a:r>
          </a:p>
          <a:p>
            <a:pPr marL="0" marR="0" lvl="0" indent="0" algn="l" rtl="0">
              <a:spcBef>
                <a:spcPts val="360"/>
              </a:spcBef>
              <a:spcAft>
                <a:spcPts val="0"/>
              </a:spcAft>
              <a:buNone/>
            </a:pPr>
            <a:endParaRPr sz="1200" b="0" i="0" u="none" strike="noStrike" cap="none">
              <a:solidFill>
                <a:srgbClr val="000000"/>
              </a:solidFill>
              <a:latin typeface="Times New Roman"/>
              <a:ea typeface="Times New Roman"/>
              <a:cs typeface="Times New Roman"/>
              <a:sym typeface="Times New Roman"/>
            </a:endParaRPr>
          </a:p>
          <a:p>
            <a:pPr marL="0" marR="0" lvl="0" indent="0" algn="l" rtl="0">
              <a:spcBef>
                <a:spcPts val="360"/>
              </a:spcBef>
              <a:spcAft>
                <a:spcPts val="0"/>
              </a:spcAft>
              <a:buNone/>
            </a:pPr>
            <a:endParaRPr sz="1200" b="0" i="0" u="none" strike="noStrike" cap="none">
              <a:solidFill>
                <a:srgbClr val="000000"/>
              </a:solidFill>
              <a:latin typeface="Times New Roman"/>
              <a:ea typeface="Times New Roman"/>
              <a:cs typeface="Times New Roman"/>
              <a:sym typeface="Times New Roman"/>
            </a:endParaRPr>
          </a:p>
        </p:txBody>
      </p:sp>
      <p:sp>
        <p:nvSpPr>
          <p:cNvPr id="108" name="Shape 108"/>
          <p:cNvSpPr txBox="1">
            <a:spLocks noGrp="1"/>
          </p:cNvSpPr>
          <p:nvPr>
            <p:ph type="sldNum" idx="12"/>
          </p:nvPr>
        </p:nvSpPr>
        <p:spPr>
          <a:xfrm>
            <a:off x="4398963" y="9555163"/>
            <a:ext cx="3371850" cy="501650"/>
          </a:xfrm>
          <a:prstGeom prst="rect">
            <a:avLst/>
          </a:prstGeom>
          <a:noFill/>
          <a:ln>
            <a:noFill/>
          </a:ln>
        </p:spPr>
        <p:txBody>
          <a:bodyPr wrap="square" lIns="0" tIns="0" rIns="0" bIns="0" anchor="b" anchorCtr="0">
            <a:noAutofit/>
          </a:bodyPr>
          <a:lstStyle/>
          <a:p>
            <a:pPr marL="0" marR="0" lvl="0" indent="-40005" algn="r" rtl="0">
              <a:lnSpc>
                <a:spcPct val="93000"/>
              </a:lnSpc>
              <a:spcBef>
                <a:spcPts val="0"/>
              </a:spcBef>
              <a:spcAft>
                <a:spcPts val="0"/>
              </a:spcAft>
              <a:buClr>
                <a:srgbClr val="000000"/>
              </a:buClr>
              <a:buSzPts val="630"/>
              <a:buFont typeface="Noto Sans Symbols"/>
              <a:buNone/>
            </a:pPr>
            <a:fld id="{00000000-1234-1234-1234-123412341234}" type="slidenum">
              <a:rPr lang="en-US" sz="1400">
                <a:solidFill>
                  <a:srgbClr val="000000"/>
                </a:solidFill>
                <a:latin typeface="Times New Roman"/>
                <a:ea typeface="Times New Roman"/>
                <a:cs typeface="Times New Roman"/>
                <a:sym typeface="Times New Roman"/>
              </a:rPr>
              <a:t>4</a:t>
            </a:fld>
            <a:endParaRPr lang="en-US" sz="1400">
              <a:solidFill>
                <a:srgbClr val="000000"/>
              </a:solidFill>
              <a:latin typeface="Times New Roman"/>
              <a:ea typeface="Times New Roman"/>
              <a:cs typeface="Times New Roman"/>
              <a:sym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16" name="Shape 116"/>
          <p:cNvSpPr txBox="1">
            <a:spLocks noGrp="1"/>
          </p:cNvSpPr>
          <p:nvPr>
            <p:ph type="body" idx="1"/>
          </p:nvPr>
        </p:nvSpPr>
        <p:spPr>
          <a:xfrm>
            <a:off x="777875" y="4776788"/>
            <a:ext cx="6216650" cy="4524375"/>
          </a:xfrm>
          <a:prstGeom prst="rect">
            <a:avLst/>
          </a:prstGeom>
          <a:noFill/>
          <a:ln>
            <a:noFill/>
          </a:ln>
        </p:spPr>
        <p:txBody>
          <a:bodyPr wrap="square" lIns="0" tIns="0" rIns="0" bIns="0" anchor="t" anchorCtr="0">
            <a:noAutofit/>
          </a:bodyPr>
          <a:lstStyle/>
          <a:p>
            <a:pPr marL="0" marR="0" lvl="0" indent="0" algn="l" rtl="0">
              <a:spcBef>
                <a:spcPts val="0"/>
              </a:spcBef>
              <a:spcAft>
                <a:spcPts val="0"/>
              </a:spcAft>
              <a:buNone/>
            </a:pPr>
            <a:r>
              <a:rPr lang="en-US" sz="1200" b="0" i="0" u="none" strike="noStrike" cap="none">
                <a:solidFill>
                  <a:srgbClr val="000000"/>
                </a:solidFill>
                <a:latin typeface="Times New Roman"/>
                <a:ea typeface="Times New Roman"/>
                <a:cs typeface="Times New Roman"/>
                <a:sym typeface="Times New Roman"/>
              </a:rPr>
              <a:t>Davis 2009, Kauffmann docking into comparative models 1.	Davis, I. W., Raha, K., Head, M. S. &amp; Baker, D. Blind docking of pharmaceutically relevant compounds using RosettaLigand. </a:t>
            </a:r>
            <a:r>
              <a:rPr lang="en-US" sz="1200" b="0" i="1" u="none" strike="noStrike" cap="none">
                <a:solidFill>
                  <a:srgbClr val="000000"/>
                </a:solidFill>
                <a:latin typeface="Times New Roman"/>
                <a:ea typeface="Times New Roman"/>
                <a:cs typeface="Times New Roman"/>
                <a:sym typeface="Times New Roman"/>
              </a:rPr>
              <a:t>Protein Sci.</a:t>
            </a:r>
            <a:r>
              <a:rPr lang="en-US" sz="1200" b="0" i="0" u="none" strike="noStrike" cap="none">
                <a:solidFill>
                  <a:srgbClr val="000000"/>
                </a:solidFill>
                <a:latin typeface="Times New Roman"/>
                <a:ea typeface="Times New Roman"/>
                <a:cs typeface="Times New Roman"/>
                <a:sym typeface="Times New Roman"/>
              </a:rPr>
              <a:t> </a:t>
            </a:r>
            <a:r>
              <a:rPr lang="en-US" sz="1200" b="1" i="0" u="none" strike="noStrike" cap="none">
                <a:solidFill>
                  <a:srgbClr val="000000"/>
                </a:solidFill>
                <a:latin typeface="Times New Roman"/>
                <a:ea typeface="Times New Roman"/>
                <a:cs typeface="Times New Roman"/>
                <a:sym typeface="Times New Roman"/>
              </a:rPr>
              <a:t>18,</a:t>
            </a:r>
            <a:r>
              <a:rPr lang="en-US" sz="1200" b="0" i="0" u="none" strike="noStrike" cap="none">
                <a:solidFill>
                  <a:srgbClr val="000000"/>
                </a:solidFill>
                <a:latin typeface="Times New Roman"/>
                <a:ea typeface="Times New Roman"/>
                <a:cs typeface="Times New Roman"/>
                <a:sym typeface="Times New Roman"/>
              </a:rPr>
              <a:t> 1998–2002 (2009).</a:t>
            </a:r>
          </a:p>
        </p:txBody>
      </p:sp>
      <p:sp>
        <p:nvSpPr>
          <p:cNvPr id="117" name="Shape 117"/>
          <p:cNvSpPr txBox="1">
            <a:spLocks noGrp="1"/>
          </p:cNvSpPr>
          <p:nvPr>
            <p:ph type="sldNum" idx="12"/>
          </p:nvPr>
        </p:nvSpPr>
        <p:spPr>
          <a:xfrm>
            <a:off x="4398963" y="9555163"/>
            <a:ext cx="3371850" cy="501650"/>
          </a:xfrm>
          <a:prstGeom prst="rect">
            <a:avLst/>
          </a:prstGeom>
          <a:noFill/>
          <a:ln>
            <a:noFill/>
          </a:ln>
        </p:spPr>
        <p:txBody>
          <a:bodyPr wrap="square" lIns="0" tIns="0" rIns="0" bIns="0" anchor="b" anchorCtr="0">
            <a:noAutofit/>
          </a:bodyPr>
          <a:lstStyle/>
          <a:p>
            <a:pPr marL="0" marR="0" lvl="0" indent="-40005" algn="r" rtl="0">
              <a:lnSpc>
                <a:spcPct val="93000"/>
              </a:lnSpc>
              <a:spcBef>
                <a:spcPts val="0"/>
              </a:spcBef>
              <a:spcAft>
                <a:spcPts val="0"/>
              </a:spcAft>
              <a:buClr>
                <a:srgbClr val="000000"/>
              </a:buClr>
              <a:buSzPts val="630"/>
              <a:buFont typeface="Noto Sans Symbols"/>
              <a:buNone/>
            </a:pPr>
            <a:fld id="{00000000-1234-1234-1234-123412341234}" type="slidenum">
              <a:rPr lang="en-US" sz="1400">
                <a:solidFill>
                  <a:srgbClr val="000000"/>
                </a:solidFill>
                <a:latin typeface="Times New Roman"/>
                <a:ea typeface="Times New Roman"/>
                <a:cs typeface="Times New Roman"/>
                <a:sym typeface="Times New Roman"/>
              </a:rPr>
              <a:t>5</a:t>
            </a:fld>
            <a:endParaRPr lang="en-US" sz="1400">
              <a:solidFill>
                <a:srgbClr val="000000"/>
              </a:solidFill>
              <a:latin typeface="Times New Roman"/>
              <a:ea typeface="Times New Roman"/>
              <a:cs typeface="Times New Roman"/>
              <a:sym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16" name="Shape 116"/>
          <p:cNvSpPr txBox="1">
            <a:spLocks noGrp="1"/>
          </p:cNvSpPr>
          <p:nvPr>
            <p:ph type="body" idx="1"/>
          </p:nvPr>
        </p:nvSpPr>
        <p:spPr>
          <a:xfrm>
            <a:off x="777875" y="4776788"/>
            <a:ext cx="6216650" cy="4524375"/>
          </a:xfrm>
          <a:prstGeom prst="rect">
            <a:avLst/>
          </a:prstGeom>
          <a:noFill/>
          <a:ln>
            <a:noFill/>
          </a:ln>
        </p:spPr>
        <p:txBody>
          <a:bodyPr wrap="square" lIns="0" tIns="0" rIns="0" bIns="0" anchor="t" anchorCtr="0">
            <a:noAutofit/>
          </a:bodyPr>
          <a:lstStyle/>
          <a:p>
            <a:pPr marL="0" marR="0" lvl="0" indent="0" algn="l" rtl="0">
              <a:spcBef>
                <a:spcPts val="0"/>
              </a:spcBef>
              <a:spcAft>
                <a:spcPts val="0"/>
              </a:spcAft>
              <a:buNone/>
            </a:pPr>
            <a:endParaRPr lang="en-US" sz="1200" b="0" i="0" u="none" strike="noStrike" cap="none" dirty="0">
              <a:solidFill>
                <a:srgbClr val="000000"/>
              </a:solidFill>
              <a:latin typeface="Times New Roman"/>
              <a:ea typeface="Times New Roman"/>
              <a:cs typeface="Times New Roman"/>
              <a:sym typeface="Times New Roman"/>
            </a:endParaRPr>
          </a:p>
        </p:txBody>
      </p:sp>
      <p:sp>
        <p:nvSpPr>
          <p:cNvPr id="117" name="Shape 117"/>
          <p:cNvSpPr txBox="1">
            <a:spLocks noGrp="1"/>
          </p:cNvSpPr>
          <p:nvPr>
            <p:ph type="sldNum" idx="12"/>
          </p:nvPr>
        </p:nvSpPr>
        <p:spPr>
          <a:xfrm>
            <a:off x="4398963" y="9555163"/>
            <a:ext cx="3371850" cy="501650"/>
          </a:xfrm>
          <a:prstGeom prst="rect">
            <a:avLst/>
          </a:prstGeom>
          <a:noFill/>
          <a:ln>
            <a:noFill/>
          </a:ln>
        </p:spPr>
        <p:txBody>
          <a:bodyPr wrap="square" lIns="0" tIns="0" rIns="0" bIns="0" anchor="b" anchorCtr="0">
            <a:noAutofit/>
          </a:bodyPr>
          <a:lstStyle/>
          <a:p>
            <a:pPr marL="0" marR="0" lvl="0" indent="-40005" algn="r" rtl="0">
              <a:lnSpc>
                <a:spcPct val="93000"/>
              </a:lnSpc>
              <a:spcBef>
                <a:spcPts val="0"/>
              </a:spcBef>
              <a:spcAft>
                <a:spcPts val="0"/>
              </a:spcAft>
              <a:buClr>
                <a:srgbClr val="000000"/>
              </a:buClr>
              <a:buSzPts val="630"/>
              <a:buFont typeface="Noto Sans Symbols"/>
              <a:buNone/>
            </a:pPr>
            <a:fld id="{00000000-1234-1234-1234-123412341234}" type="slidenum">
              <a:rPr lang="en-US" sz="1400">
                <a:solidFill>
                  <a:srgbClr val="000000"/>
                </a:solidFill>
                <a:latin typeface="Times New Roman"/>
                <a:ea typeface="Times New Roman"/>
                <a:cs typeface="Times New Roman"/>
                <a:sym typeface="Times New Roman"/>
              </a:rPr>
              <a:t>6</a:t>
            </a:fld>
            <a:endParaRPr lang="en-US" sz="1400">
              <a:solidFill>
                <a:srgbClr val="000000"/>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150513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24" name="Shape 124"/>
          <p:cNvSpPr txBox="1">
            <a:spLocks noGrp="1"/>
          </p:cNvSpPr>
          <p:nvPr>
            <p:ph type="body" idx="1"/>
          </p:nvPr>
        </p:nvSpPr>
        <p:spPr>
          <a:xfrm>
            <a:off x="777875" y="4776788"/>
            <a:ext cx="6216650" cy="4524375"/>
          </a:xfrm>
          <a:prstGeom prst="rect">
            <a:avLst/>
          </a:prstGeom>
          <a:noFill/>
          <a:ln>
            <a:noFill/>
          </a:ln>
        </p:spPr>
        <p:txBody>
          <a:bodyPr wrap="square" lIns="0" tIns="0" rIns="0" bIns="0" anchor="t" anchorCtr="0">
            <a:noAutofit/>
          </a:bodyPr>
          <a:lstStyle/>
          <a:p>
            <a:pPr marL="0" marR="0" lvl="0" indent="0" algn="l" rtl="0">
              <a:spcBef>
                <a:spcPts val="0"/>
              </a:spcBef>
              <a:spcAft>
                <a:spcPts val="0"/>
              </a:spcAft>
              <a:buNone/>
            </a:pPr>
            <a:r>
              <a:rPr lang="en-US" sz="1200" b="0" i="0" u="none" strike="noStrike" cap="none">
                <a:solidFill>
                  <a:srgbClr val="000000"/>
                </a:solidFill>
                <a:latin typeface="Times New Roman"/>
                <a:ea typeface="Times New Roman"/>
                <a:cs typeface="Times New Roman"/>
                <a:sym typeface="Times New Roman"/>
              </a:rPr>
              <a:t>Dock into multiple structures to better sample conformational space. </a:t>
            </a:r>
          </a:p>
        </p:txBody>
      </p:sp>
      <p:sp>
        <p:nvSpPr>
          <p:cNvPr id="125" name="Shape 125"/>
          <p:cNvSpPr txBox="1">
            <a:spLocks noGrp="1"/>
          </p:cNvSpPr>
          <p:nvPr>
            <p:ph type="sldNum" idx="12"/>
          </p:nvPr>
        </p:nvSpPr>
        <p:spPr>
          <a:xfrm>
            <a:off x="4398963" y="9555163"/>
            <a:ext cx="3371850" cy="501650"/>
          </a:xfrm>
          <a:prstGeom prst="rect">
            <a:avLst/>
          </a:prstGeom>
          <a:noFill/>
          <a:ln>
            <a:noFill/>
          </a:ln>
        </p:spPr>
        <p:txBody>
          <a:bodyPr wrap="square" lIns="0" tIns="0" rIns="0" bIns="0" anchor="b" anchorCtr="0">
            <a:noAutofit/>
          </a:bodyPr>
          <a:lstStyle/>
          <a:p>
            <a:pPr marL="0" marR="0" lvl="0" indent="-40005" algn="r" rtl="0">
              <a:lnSpc>
                <a:spcPct val="93000"/>
              </a:lnSpc>
              <a:spcBef>
                <a:spcPts val="0"/>
              </a:spcBef>
              <a:spcAft>
                <a:spcPts val="0"/>
              </a:spcAft>
              <a:buClr>
                <a:srgbClr val="000000"/>
              </a:buClr>
              <a:buSzPts val="630"/>
              <a:buFont typeface="Noto Sans Symbols"/>
              <a:buNone/>
            </a:pPr>
            <a:fld id="{00000000-1234-1234-1234-123412341234}" type="slidenum">
              <a:rPr lang="en-US" sz="1400">
                <a:solidFill>
                  <a:srgbClr val="000000"/>
                </a:solidFill>
                <a:latin typeface="Times New Roman"/>
                <a:ea typeface="Times New Roman"/>
                <a:cs typeface="Times New Roman"/>
                <a:sym typeface="Times New Roman"/>
              </a:rPr>
              <a:t>7</a:t>
            </a:fld>
            <a:endParaRPr lang="en-US" sz="1400">
              <a:solidFill>
                <a:srgbClr val="000000"/>
              </a:solidFill>
              <a:latin typeface="Times New Roman"/>
              <a:ea typeface="Times New Roman"/>
              <a:cs typeface="Times New Roman"/>
              <a:sym typeface="Times New Roman"/>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txBox="1">
            <a:spLocks noGrp="1"/>
          </p:cNvSpPr>
          <p:nvPr>
            <p:ph type="body" idx="1"/>
          </p:nvPr>
        </p:nvSpPr>
        <p:spPr>
          <a:xfrm>
            <a:off x="777875" y="4776788"/>
            <a:ext cx="6216650" cy="4524375"/>
          </a:xfrm>
          <a:prstGeom prst="rect">
            <a:avLst/>
          </a:prstGeom>
        </p:spPr>
        <p:txBody>
          <a:bodyPr wrap="square" lIns="91425" tIns="91425" rIns="91425" bIns="91425" anchor="t" anchorCtr="0">
            <a:noAutofit/>
          </a:bodyPr>
          <a:lstStyle/>
          <a:p>
            <a:pPr marL="0" lvl="0" indent="0">
              <a:spcBef>
                <a:spcPts val="0"/>
              </a:spcBef>
              <a:buNone/>
            </a:pPr>
            <a:endParaRPr/>
          </a:p>
        </p:txBody>
      </p:sp>
      <p:sp>
        <p:nvSpPr>
          <p:cNvPr id="136" name="Shape 136"/>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1371600" y="763588"/>
            <a:ext cx="5027613" cy="3770312"/>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45" name="Shape 145"/>
          <p:cNvSpPr txBox="1">
            <a:spLocks noGrp="1"/>
          </p:cNvSpPr>
          <p:nvPr>
            <p:ph type="body" idx="1"/>
          </p:nvPr>
        </p:nvSpPr>
        <p:spPr>
          <a:xfrm>
            <a:off x="777875" y="4776788"/>
            <a:ext cx="6216650" cy="4524375"/>
          </a:xfrm>
          <a:prstGeom prst="rect">
            <a:avLst/>
          </a:prstGeom>
          <a:noFill/>
          <a:ln>
            <a:noFill/>
          </a:ln>
        </p:spPr>
        <p:txBody>
          <a:bodyPr wrap="square" lIns="0" tIns="0" rIns="0" bIns="0" anchor="t" anchorCtr="0">
            <a:noAutofit/>
          </a:bodyPr>
          <a:lstStyle/>
          <a:p>
            <a:pPr marL="0" marR="0" lvl="0" indent="0" algn="l" rtl="0">
              <a:spcBef>
                <a:spcPts val="0"/>
              </a:spcBef>
              <a:spcAft>
                <a:spcPts val="0"/>
              </a:spcAft>
              <a:buNone/>
            </a:pPr>
            <a:r>
              <a:rPr lang="en-US" sz="1200" b="0" i="0" u="none" strike="noStrike" cap="none" dirty="0">
                <a:solidFill>
                  <a:srgbClr val="000000"/>
                </a:solidFill>
                <a:latin typeface="Times New Roman"/>
                <a:ea typeface="Times New Roman"/>
                <a:cs typeface="Times New Roman"/>
                <a:sym typeface="Times New Roman"/>
              </a:rPr>
              <a:t>3 pieces of info that Rosetta/computer NEEDS to have to put a ligand together. </a:t>
            </a:r>
          </a:p>
          <a:p>
            <a:pPr marL="228600" marR="0" lvl="0" indent="-228600" algn="l" rtl="0">
              <a:spcBef>
                <a:spcPts val="360"/>
              </a:spcBef>
              <a:spcAft>
                <a:spcPts val="0"/>
              </a:spcAft>
              <a:buClr>
                <a:srgbClr val="000000"/>
              </a:buClr>
              <a:buSzPts val="1200"/>
              <a:buFont typeface="Times New Roman"/>
              <a:buAutoNum type="arabicPeriod"/>
            </a:pPr>
            <a:r>
              <a:rPr lang="en-US" sz="1200" b="0" i="0" u="none" strike="noStrike" cap="none" dirty="0">
                <a:solidFill>
                  <a:srgbClr val="000000"/>
                </a:solidFill>
                <a:latin typeface="Times New Roman"/>
                <a:ea typeface="Times New Roman"/>
                <a:cs typeface="Times New Roman"/>
                <a:sym typeface="Times New Roman"/>
              </a:rPr>
              <a:t>Atoms</a:t>
            </a:r>
          </a:p>
          <a:p>
            <a:pPr marL="228600" marR="0" lvl="0" indent="-228600" algn="l" rtl="0">
              <a:spcBef>
                <a:spcPts val="360"/>
              </a:spcBef>
              <a:spcAft>
                <a:spcPts val="0"/>
              </a:spcAft>
              <a:buClr>
                <a:srgbClr val="000000"/>
              </a:buClr>
              <a:buSzPts val="1200"/>
              <a:buFont typeface="Times New Roman"/>
              <a:buAutoNum type="arabicPeriod"/>
            </a:pPr>
            <a:r>
              <a:rPr lang="en-US" sz="1200" b="0" i="0" u="none" strike="noStrike" cap="none" dirty="0">
                <a:solidFill>
                  <a:srgbClr val="000000"/>
                </a:solidFill>
                <a:latin typeface="Times New Roman"/>
                <a:ea typeface="Times New Roman"/>
                <a:cs typeface="Times New Roman"/>
                <a:sym typeface="Times New Roman"/>
              </a:rPr>
              <a:t>How are they bonded to each other?</a:t>
            </a:r>
          </a:p>
          <a:p>
            <a:pPr marL="228600" marR="0" lvl="0" indent="-228600" algn="l" rtl="0">
              <a:spcBef>
                <a:spcPts val="360"/>
              </a:spcBef>
              <a:spcAft>
                <a:spcPts val="0"/>
              </a:spcAft>
              <a:buClr>
                <a:srgbClr val="000000"/>
              </a:buClr>
              <a:buSzPts val="1200"/>
              <a:buFont typeface="Times New Roman"/>
              <a:buAutoNum type="arabicPeriod"/>
            </a:pPr>
            <a:r>
              <a:rPr lang="en-US" sz="1200" b="0" i="0" u="none" strike="noStrike" cap="none" dirty="0">
                <a:solidFill>
                  <a:srgbClr val="000000"/>
                </a:solidFill>
                <a:latin typeface="Times New Roman"/>
                <a:ea typeface="Times New Roman"/>
                <a:cs typeface="Times New Roman"/>
                <a:sym typeface="Times New Roman"/>
              </a:rPr>
              <a:t>Position in space (angles, rotamers, etc.</a:t>
            </a:r>
          </a:p>
          <a:p>
            <a:pPr marL="0" marR="0" lvl="0" indent="0" algn="l" rtl="0">
              <a:spcBef>
                <a:spcPts val="360"/>
              </a:spcBef>
              <a:spcAft>
                <a:spcPts val="0"/>
              </a:spcAft>
              <a:buNone/>
            </a:pPr>
            <a:r>
              <a:rPr lang="en-US" dirty="0"/>
              <a:t>Rosetta Database also has params files for other commons ligands (nucleic acids, non-canonical AAs, carbs, etc.)</a:t>
            </a:r>
            <a:r>
              <a:rPr lang="en-US" sz="1200" b="0" i="0" u="none" strike="noStrike" cap="none" dirty="0">
                <a:solidFill>
                  <a:srgbClr val="000000"/>
                </a:solidFill>
                <a:latin typeface="Times New Roman"/>
                <a:ea typeface="Times New Roman"/>
                <a:cs typeface="Times New Roman"/>
                <a:sym typeface="Times New Roman"/>
              </a:rPr>
              <a:t> </a:t>
            </a:r>
          </a:p>
        </p:txBody>
      </p:sp>
      <p:sp>
        <p:nvSpPr>
          <p:cNvPr id="146" name="Shape 146"/>
          <p:cNvSpPr txBox="1">
            <a:spLocks noGrp="1"/>
          </p:cNvSpPr>
          <p:nvPr>
            <p:ph type="sldNum" idx="12"/>
          </p:nvPr>
        </p:nvSpPr>
        <p:spPr>
          <a:xfrm>
            <a:off x="4398963" y="9555163"/>
            <a:ext cx="3371850" cy="501650"/>
          </a:xfrm>
          <a:prstGeom prst="rect">
            <a:avLst/>
          </a:prstGeom>
          <a:noFill/>
          <a:ln>
            <a:noFill/>
          </a:ln>
        </p:spPr>
        <p:txBody>
          <a:bodyPr wrap="square" lIns="0" tIns="0" rIns="0" bIns="0" anchor="b" anchorCtr="0">
            <a:noAutofit/>
          </a:bodyPr>
          <a:lstStyle/>
          <a:p>
            <a:pPr marL="0" marR="0" lvl="0" indent="-40005" algn="r" rtl="0">
              <a:lnSpc>
                <a:spcPct val="93000"/>
              </a:lnSpc>
              <a:spcBef>
                <a:spcPts val="0"/>
              </a:spcBef>
              <a:spcAft>
                <a:spcPts val="0"/>
              </a:spcAft>
              <a:buClr>
                <a:srgbClr val="000000"/>
              </a:buClr>
              <a:buSzPts val="630"/>
              <a:buFont typeface="Noto Sans Symbols"/>
              <a:buNone/>
            </a:pPr>
            <a:fld id="{00000000-1234-1234-1234-123412341234}" type="slidenum">
              <a:rPr lang="en-US" sz="1400">
                <a:solidFill>
                  <a:srgbClr val="000000"/>
                </a:solidFill>
                <a:latin typeface="Times New Roman"/>
                <a:ea typeface="Times New Roman"/>
                <a:cs typeface="Times New Roman"/>
                <a:sym typeface="Times New Roman"/>
              </a:rPr>
              <a:t>9</a:t>
            </a:fld>
            <a:endParaRPr lang="en-US" sz="1400">
              <a:solidFill>
                <a:srgbClr val="000000"/>
              </a:solidFill>
              <a:latin typeface="Times New Roman"/>
              <a:ea typeface="Times New Roman"/>
              <a:cs typeface="Times New Roman"/>
              <a:sym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687793" y="1884670"/>
            <a:ext cx="8694539" cy="3144614"/>
          </a:xfrm>
          <a:prstGeom prst="rect">
            <a:avLst/>
          </a:prstGeom>
          <a:noFill/>
          <a:ln>
            <a:noFill/>
          </a:ln>
        </p:spPr>
        <p:txBody>
          <a:bodyPr wrap="square" lIns="91425" tIns="91425" rIns="91425" bIns="91425" anchor="b" anchorCtr="0"/>
          <a:lstStyle>
            <a:lvl1pPr marL="0" marR="0" lvl="0" indent="0" algn="l" rtl="0">
              <a:lnSpc>
                <a:spcPct val="90000"/>
              </a:lnSpc>
              <a:spcBef>
                <a:spcPts val="0"/>
              </a:spcBef>
              <a:buClr>
                <a:schemeClr val="dk1"/>
              </a:buClr>
              <a:buSzPts val="4961"/>
              <a:buFont typeface="Calibri"/>
              <a:buNone/>
              <a:defRPr sz="4961" b="0" i="0" u="none" strike="noStrike" cap="none">
                <a:solidFill>
                  <a:schemeClr val="dk1"/>
                </a:solidFill>
                <a:latin typeface="Calibri"/>
                <a:ea typeface="Calibri"/>
                <a:cs typeface="Calibri"/>
                <a:sym typeface="Calibri"/>
              </a:defRPr>
            </a:lvl1pPr>
            <a:lvl2pPr lvl="1" indent="0">
              <a:spcBef>
                <a:spcPts val="0"/>
              </a:spcBef>
              <a:buSzPts val="1400"/>
              <a:buNone/>
              <a:defRPr sz="1800"/>
            </a:lvl2pPr>
            <a:lvl3pPr lvl="2" indent="0">
              <a:spcBef>
                <a:spcPts val="0"/>
              </a:spcBef>
              <a:buSzPts val="1400"/>
              <a:buNone/>
              <a:defRPr sz="1800"/>
            </a:lvl3pPr>
            <a:lvl4pPr lvl="3" indent="0">
              <a:spcBef>
                <a:spcPts val="0"/>
              </a:spcBef>
              <a:buSzPts val="1400"/>
              <a:buNone/>
              <a:defRPr sz="1800"/>
            </a:lvl4pPr>
            <a:lvl5pPr lvl="4" indent="0">
              <a:spcBef>
                <a:spcPts val="0"/>
              </a:spcBef>
              <a:buSzPts val="1400"/>
              <a:buNone/>
              <a:defRPr sz="1800"/>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17" name="Shape 17"/>
          <p:cNvSpPr txBox="1">
            <a:spLocks noGrp="1"/>
          </p:cNvSpPr>
          <p:nvPr>
            <p:ph type="body" idx="1"/>
          </p:nvPr>
        </p:nvSpPr>
        <p:spPr>
          <a:xfrm>
            <a:off x="687793" y="5059034"/>
            <a:ext cx="8694539" cy="1653678"/>
          </a:xfrm>
          <a:prstGeom prst="rect">
            <a:avLst/>
          </a:prstGeom>
          <a:noFill/>
          <a:ln>
            <a:noFill/>
          </a:ln>
        </p:spPr>
        <p:txBody>
          <a:bodyPr wrap="square" lIns="91425" tIns="91425" rIns="91425" bIns="91425" anchor="t" anchorCtr="0"/>
          <a:lstStyle>
            <a:lvl1pPr marL="0" marR="0" lvl="0" indent="0" algn="l" rtl="0">
              <a:lnSpc>
                <a:spcPct val="90000"/>
              </a:lnSpc>
              <a:spcBef>
                <a:spcPts val="827"/>
              </a:spcBef>
              <a:buClr>
                <a:srgbClr val="888888"/>
              </a:buClr>
              <a:buSzPts val="1984"/>
              <a:buFont typeface="Arial"/>
              <a:buNone/>
              <a:defRPr sz="1984" b="0" i="0" u="none" strike="noStrike" cap="none">
                <a:solidFill>
                  <a:srgbClr val="888888"/>
                </a:solidFill>
                <a:latin typeface="Calibri"/>
                <a:ea typeface="Calibri"/>
                <a:cs typeface="Calibri"/>
                <a:sym typeface="Calibri"/>
              </a:defRPr>
            </a:lvl1pPr>
            <a:lvl2pPr marL="378013" marR="0" lvl="1" indent="0" algn="l" rtl="0">
              <a:lnSpc>
                <a:spcPct val="90000"/>
              </a:lnSpc>
              <a:spcBef>
                <a:spcPts val="413"/>
              </a:spcBef>
              <a:buClr>
                <a:srgbClr val="888888"/>
              </a:buClr>
              <a:buSzPts val="1654"/>
              <a:buFont typeface="Arial"/>
              <a:buNone/>
              <a:defRPr sz="1654" b="0" i="0" u="none" strike="noStrike" cap="none">
                <a:solidFill>
                  <a:srgbClr val="888888"/>
                </a:solidFill>
                <a:latin typeface="Calibri"/>
                <a:ea typeface="Calibri"/>
                <a:cs typeface="Calibri"/>
                <a:sym typeface="Calibri"/>
              </a:defRPr>
            </a:lvl2pPr>
            <a:lvl3pPr marL="756026" marR="0" lvl="2" indent="0" algn="l" rtl="0">
              <a:lnSpc>
                <a:spcPct val="90000"/>
              </a:lnSpc>
              <a:spcBef>
                <a:spcPts val="413"/>
              </a:spcBef>
              <a:buClr>
                <a:srgbClr val="888888"/>
              </a:buClr>
              <a:buSzPts val="1488"/>
              <a:buFont typeface="Arial"/>
              <a:buNone/>
              <a:defRPr sz="1488" b="0" i="0" u="none" strike="noStrike" cap="none">
                <a:solidFill>
                  <a:srgbClr val="888888"/>
                </a:solidFill>
                <a:latin typeface="Calibri"/>
                <a:ea typeface="Calibri"/>
                <a:cs typeface="Calibri"/>
                <a:sym typeface="Calibri"/>
              </a:defRPr>
            </a:lvl3pPr>
            <a:lvl4pPr marL="1134039" marR="0" lvl="3" indent="0" algn="l" rtl="0">
              <a:lnSpc>
                <a:spcPct val="90000"/>
              </a:lnSpc>
              <a:spcBef>
                <a:spcPts val="413"/>
              </a:spcBef>
              <a:buClr>
                <a:srgbClr val="888888"/>
              </a:buClr>
              <a:buSzPts val="1323"/>
              <a:buFont typeface="Arial"/>
              <a:buNone/>
              <a:defRPr sz="1323" b="0" i="0" u="none" strike="noStrike" cap="none">
                <a:solidFill>
                  <a:srgbClr val="888888"/>
                </a:solidFill>
                <a:latin typeface="Calibri"/>
                <a:ea typeface="Calibri"/>
                <a:cs typeface="Calibri"/>
                <a:sym typeface="Calibri"/>
              </a:defRPr>
            </a:lvl4pPr>
            <a:lvl5pPr marL="1512052" marR="0" lvl="4" indent="0" algn="l" rtl="0">
              <a:lnSpc>
                <a:spcPct val="90000"/>
              </a:lnSpc>
              <a:spcBef>
                <a:spcPts val="413"/>
              </a:spcBef>
              <a:buClr>
                <a:srgbClr val="888888"/>
              </a:buClr>
              <a:buSzPts val="1323"/>
              <a:buFont typeface="Arial"/>
              <a:buNone/>
              <a:defRPr sz="1323" b="0" i="0" u="none" strike="noStrike" cap="none">
                <a:solidFill>
                  <a:srgbClr val="888888"/>
                </a:solidFill>
                <a:latin typeface="Calibri"/>
                <a:ea typeface="Calibri"/>
                <a:cs typeface="Calibri"/>
                <a:sym typeface="Calibri"/>
              </a:defRPr>
            </a:lvl5pPr>
            <a:lvl6pPr marL="1890065" marR="0" lvl="5" indent="0" algn="l" rtl="0">
              <a:lnSpc>
                <a:spcPct val="90000"/>
              </a:lnSpc>
              <a:spcBef>
                <a:spcPts val="413"/>
              </a:spcBef>
              <a:buClr>
                <a:srgbClr val="888888"/>
              </a:buClr>
              <a:buSzPts val="1323"/>
              <a:buFont typeface="Arial"/>
              <a:buNone/>
              <a:defRPr sz="1323" b="0" i="0" u="none" strike="noStrike" cap="none">
                <a:solidFill>
                  <a:srgbClr val="888888"/>
                </a:solidFill>
                <a:latin typeface="Calibri"/>
                <a:ea typeface="Calibri"/>
                <a:cs typeface="Calibri"/>
                <a:sym typeface="Calibri"/>
              </a:defRPr>
            </a:lvl6pPr>
            <a:lvl7pPr marL="2268078" marR="0" lvl="6" indent="0" algn="l" rtl="0">
              <a:lnSpc>
                <a:spcPct val="90000"/>
              </a:lnSpc>
              <a:spcBef>
                <a:spcPts val="413"/>
              </a:spcBef>
              <a:buClr>
                <a:srgbClr val="888888"/>
              </a:buClr>
              <a:buSzPts val="1323"/>
              <a:buFont typeface="Arial"/>
              <a:buNone/>
              <a:defRPr sz="1323" b="0" i="0" u="none" strike="noStrike" cap="none">
                <a:solidFill>
                  <a:srgbClr val="888888"/>
                </a:solidFill>
                <a:latin typeface="Calibri"/>
                <a:ea typeface="Calibri"/>
                <a:cs typeface="Calibri"/>
                <a:sym typeface="Calibri"/>
              </a:defRPr>
            </a:lvl7pPr>
            <a:lvl8pPr marL="2646091" marR="0" lvl="7" indent="0" algn="l" rtl="0">
              <a:lnSpc>
                <a:spcPct val="90000"/>
              </a:lnSpc>
              <a:spcBef>
                <a:spcPts val="413"/>
              </a:spcBef>
              <a:buClr>
                <a:srgbClr val="888888"/>
              </a:buClr>
              <a:buSzPts val="1323"/>
              <a:buFont typeface="Arial"/>
              <a:buNone/>
              <a:defRPr sz="1323" b="0" i="0" u="none" strike="noStrike" cap="none">
                <a:solidFill>
                  <a:srgbClr val="888888"/>
                </a:solidFill>
                <a:latin typeface="Calibri"/>
                <a:ea typeface="Calibri"/>
                <a:cs typeface="Calibri"/>
                <a:sym typeface="Calibri"/>
              </a:defRPr>
            </a:lvl8pPr>
            <a:lvl9pPr marL="3024104" marR="0" lvl="8" indent="0" algn="l" rtl="0">
              <a:lnSpc>
                <a:spcPct val="90000"/>
              </a:lnSpc>
              <a:spcBef>
                <a:spcPts val="413"/>
              </a:spcBef>
              <a:buClr>
                <a:srgbClr val="888888"/>
              </a:buClr>
              <a:buSzPts val="1323"/>
              <a:buFont typeface="Arial"/>
              <a:buNone/>
              <a:defRPr sz="1323" b="0" i="0" u="none" strike="noStrike" cap="none">
                <a:solidFill>
                  <a:srgbClr val="888888"/>
                </a:solidFill>
                <a:latin typeface="Calibri"/>
                <a:ea typeface="Calibri"/>
                <a:cs typeface="Calibri"/>
                <a:sym typeface="Calibri"/>
              </a:defRPr>
            </a:lvl9pPr>
          </a:lstStyle>
          <a:p>
            <a:endParaRPr/>
          </a:p>
        </p:txBody>
      </p:sp>
      <p:sp>
        <p:nvSpPr>
          <p:cNvPr id="18" name="Shape 18"/>
          <p:cNvSpPr txBox="1">
            <a:spLocks noGrp="1"/>
          </p:cNvSpPr>
          <p:nvPr>
            <p:ph type="dt" idx="10"/>
          </p:nvPr>
        </p:nvSpPr>
        <p:spPr>
          <a:xfrm>
            <a:off x="693043" y="7006699"/>
            <a:ext cx="2268141" cy="402483"/>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992" b="0" i="0" u="none" strike="noStrike" cap="none">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19" name="Shape 19"/>
          <p:cNvSpPr txBox="1">
            <a:spLocks noGrp="1"/>
          </p:cNvSpPr>
          <p:nvPr>
            <p:ph type="ftr" idx="11"/>
          </p:nvPr>
        </p:nvSpPr>
        <p:spPr>
          <a:xfrm>
            <a:off x="3339207" y="7006699"/>
            <a:ext cx="3402211" cy="402483"/>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992" b="0" i="0" u="none" strike="noStrike" cap="none">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20" name="Shape 20"/>
          <p:cNvSpPr txBox="1">
            <a:spLocks noGrp="1"/>
          </p:cNvSpPr>
          <p:nvPr>
            <p:ph type="sldNum" idx="12"/>
          </p:nvPr>
        </p:nvSpPr>
        <p:spPr>
          <a:xfrm>
            <a:off x="7119441" y="7006699"/>
            <a:ext cx="2268141" cy="402483"/>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992" b="0" i="0" u="none" strike="noStrike" cap="none">
                <a:solidFill>
                  <a:srgbClr val="888888"/>
                </a:solidFill>
                <a:latin typeface="Arial"/>
                <a:ea typeface="Arial"/>
                <a:cs typeface="Arial"/>
                <a:sym typeface="Arial"/>
              </a:rPr>
              <a:t>‹#›</a:t>
            </a:fld>
            <a:endParaRPr lang="en-US" sz="992"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693043" y="402483"/>
            <a:ext cx="8694539" cy="1461188"/>
          </a:xfrm>
          <a:prstGeom prst="rect">
            <a:avLst/>
          </a:prstGeom>
          <a:noFill/>
          <a:ln>
            <a:noFill/>
          </a:ln>
        </p:spPr>
        <p:txBody>
          <a:bodyPr wrap="square" lIns="91425" tIns="91425" rIns="91425" bIns="91425" anchor="ctr" anchorCtr="0"/>
          <a:lstStyle>
            <a:lvl1pPr marL="0" marR="0" lvl="0" indent="0" algn="l" rtl="0">
              <a:lnSpc>
                <a:spcPct val="90000"/>
              </a:lnSpc>
              <a:spcBef>
                <a:spcPts val="0"/>
              </a:spcBef>
              <a:buClr>
                <a:schemeClr val="dk1"/>
              </a:buClr>
              <a:buSzPts val="3638"/>
              <a:buFont typeface="Calibri"/>
              <a:buNone/>
              <a:defRPr sz="3638" b="0" i="0" u="none" strike="noStrike" cap="none">
                <a:solidFill>
                  <a:schemeClr val="dk1"/>
                </a:solidFill>
                <a:latin typeface="Calibri"/>
                <a:ea typeface="Calibri"/>
                <a:cs typeface="Calibri"/>
                <a:sym typeface="Calibri"/>
              </a:defRPr>
            </a:lvl1pPr>
            <a:lvl2pPr lvl="1" indent="0">
              <a:spcBef>
                <a:spcPts val="0"/>
              </a:spcBef>
              <a:buSzPts val="1400"/>
              <a:buNone/>
              <a:defRPr sz="1800"/>
            </a:lvl2pPr>
            <a:lvl3pPr lvl="2" indent="0">
              <a:spcBef>
                <a:spcPts val="0"/>
              </a:spcBef>
              <a:buSzPts val="1400"/>
              <a:buNone/>
              <a:defRPr sz="1800"/>
            </a:lvl3pPr>
            <a:lvl4pPr lvl="3" indent="0">
              <a:spcBef>
                <a:spcPts val="0"/>
              </a:spcBef>
              <a:buSzPts val="1400"/>
              <a:buNone/>
              <a:defRPr sz="1800"/>
            </a:lvl4pPr>
            <a:lvl5pPr lvl="4" indent="0">
              <a:spcBef>
                <a:spcPts val="0"/>
              </a:spcBef>
              <a:buSzPts val="1400"/>
              <a:buNone/>
              <a:defRPr sz="1800"/>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74" name="Shape 74"/>
          <p:cNvSpPr txBox="1">
            <a:spLocks noGrp="1"/>
          </p:cNvSpPr>
          <p:nvPr>
            <p:ph type="body" idx="1"/>
          </p:nvPr>
        </p:nvSpPr>
        <p:spPr>
          <a:xfrm rot="5400000">
            <a:off x="2642040" y="63416"/>
            <a:ext cx="4796544" cy="8694539"/>
          </a:xfrm>
          <a:prstGeom prst="rect">
            <a:avLst/>
          </a:prstGeom>
          <a:noFill/>
          <a:ln>
            <a:noFill/>
          </a:ln>
        </p:spPr>
        <p:txBody>
          <a:bodyPr wrap="square" lIns="91425" tIns="91425" rIns="91425" bIns="91425" anchor="t" anchorCtr="0"/>
          <a:lstStyle>
            <a:lvl1pPr marL="189006" marR="0" lvl="0" indent="-42003" algn="l" rtl="0">
              <a:lnSpc>
                <a:spcPct val="90000"/>
              </a:lnSpc>
              <a:spcBef>
                <a:spcPts val="827"/>
              </a:spcBef>
              <a:buClr>
                <a:schemeClr val="dk1"/>
              </a:buClr>
              <a:buSzPts val="2315"/>
              <a:buFont typeface="Arial"/>
              <a:buChar char="•"/>
              <a:defRPr sz="2315" b="0" i="0" u="none" strike="noStrike" cap="none">
                <a:solidFill>
                  <a:schemeClr val="dk1"/>
                </a:solidFill>
                <a:latin typeface="Calibri"/>
                <a:ea typeface="Calibri"/>
                <a:cs typeface="Calibri"/>
                <a:sym typeface="Calibri"/>
              </a:defRPr>
            </a:lvl1pPr>
            <a:lvl2pPr marL="567019" marR="0" lvl="1" indent="-63022" algn="l" rtl="0">
              <a:lnSpc>
                <a:spcPct val="90000"/>
              </a:lnSpc>
              <a:spcBef>
                <a:spcPts val="413"/>
              </a:spcBef>
              <a:buClr>
                <a:schemeClr val="dk1"/>
              </a:buClr>
              <a:buSzPts val="1984"/>
              <a:buFont typeface="Arial"/>
              <a:buChar char="•"/>
              <a:defRPr sz="1984" b="0" i="0" u="none" strike="noStrike" cap="none">
                <a:solidFill>
                  <a:schemeClr val="dk1"/>
                </a:solidFill>
                <a:latin typeface="Calibri"/>
                <a:ea typeface="Calibri"/>
                <a:cs typeface="Calibri"/>
                <a:sym typeface="Calibri"/>
              </a:defRPr>
            </a:lvl2pPr>
            <a:lvl3pPr marL="945032" marR="0" lvl="2" indent="-83977" algn="l" rtl="0">
              <a:lnSpc>
                <a:spcPct val="90000"/>
              </a:lnSpc>
              <a:spcBef>
                <a:spcPts val="413"/>
              </a:spcBef>
              <a:buClr>
                <a:schemeClr val="dk1"/>
              </a:buClr>
              <a:buSzPts val="1654"/>
              <a:buFont typeface="Arial"/>
              <a:buChar char="•"/>
              <a:defRPr sz="1654" b="0" i="0" u="none" strike="noStrike" cap="none">
                <a:solidFill>
                  <a:schemeClr val="dk1"/>
                </a:solidFill>
                <a:latin typeface="Calibri"/>
                <a:ea typeface="Calibri"/>
                <a:cs typeface="Calibri"/>
                <a:sym typeface="Calibri"/>
              </a:defRPr>
            </a:lvl3pPr>
            <a:lvl4pPr marL="1323045" marR="0" lvl="3"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4pPr>
            <a:lvl5pPr marL="1701058" marR="0" lvl="4"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5pPr>
            <a:lvl6pPr marL="2079071" marR="0" lvl="5"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6pPr>
            <a:lvl7pPr marL="2457084" marR="0" lvl="6"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7pPr>
            <a:lvl8pPr marL="2835097" marR="0" lvl="7"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8pPr>
            <a:lvl9pPr marL="3213110" marR="0" lvl="8" indent="-94518"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693043" y="7006699"/>
            <a:ext cx="2268141" cy="402483"/>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992">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76" name="Shape 76"/>
          <p:cNvSpPr txBox="1">
            <a:spLocks noGrp="1"/>
          </p:cNvSpPr>
          <p:nvPr>
            <p:ph type="ftr" idx="11"/>
          </p:nvPr>
        </p:nvSpPr>
        <p:spPr>
          <a:xfrm>
            <a:off x="3339207" y="7006699"/>
            <a:ext cx="3402211" cy="402483"/>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992">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77" name="Shape 77"/>
          <p:cNvSpPr txBox="1">
            <a:spLocks noGrp="1"/>
          </p:cNvSpPr>
          <p:nvPr>
            <p:ph type="sldNum" idx="12"/>
          </p:nvPr>
        </p:nvSpPr>
        <p:spPr>
          <a:xfrm>
            <a:off x="7119441" y="7006699"/>
            <a:ext cx="2268141" cy="402483"/>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992">
                <a:solidFill>
                  <a:srgbClr val="888888"/>
                </a:solidFill>
                <a:latin typeface="Arial"/>
                <a:ea typeface="Arial"/>
                <a:cs typeface="Arial"/>
                <a:sym typeface="Arial"/>
              </a:rPr>
              <a:t>‹#›</a:t>
            </a:fld>
            <a:endParaRPr lang="en-US" sz="992">
              <a:solidFill>
                <a:srgbClr val="888888"/>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rot="5400000">
            <a:off x="5097527" y="2518903"/>
            <a:ext cx="6406475" cy="2173635"/>
          </a:xfrm>
          <a:prstGeom prst="rect">
            <a:avLst/>
          </a:prstGeom>
          <a:noFill/>
          <a:ln>
            <a:noFill/>
          </a:ln>
        </p:spPr>
        <p:txBody>
          <a:bodyPr wrap="square" lIns="91425" tIns="91425" rIns="91425" bIns="91425" anchor="ctr" anchorCtr="0"/>
          <a:lstStyle>
            <a:lvl1pPr marL="0" marR="0" lvl="0" indent="0" algn="l" rtl="0">
              <a:lnSpc>
                <a:spcPct val="90000"/>
              </a:lnSpc>
              <a:spcBef>
                <a:spcPts val="0"/>
              </a:spcBef>
              <a:buClr>
                <a:schemeClr val="dk1"/>
              </a:buClr>
              <a:buSzPts val="3638"/>
              <a:buFont typeface="Calibri"/>
              <a:buNone/>
              <a:defRPr sz="3638" b="0" i="0" u="none" strike="noStrike" cap="none">
                <a:solidFill>
                  <a:schemeClr val="dk1"/>
                </a:solidFill>
                <a:latin typeface="Calibri"/>
                <a:ea typeface="Calibri"/>
                <a:cs typeface="Calibri"/>
                <a:sym typeface="Calibri"/>
              </a:defRPr>
            </a:lvl1pPr>
            <a:lvl2pPr lvl="1" indent="0">
              <a:spcBef>
                <a:spcPts val="0"/>
              </a:spcBef>
              <a:buSzPts val="1400"/>
              <a:buNone/>
              <a:defRPr sz="1800"/>
            </a:lvl2pPr>
            <a:lvl3pPr lvl="2" indent="0">
              <a:spcBef>
                <a:spcPts val="0"/>
              </a:spcBef>
              <a:buSzPts val="1400"/>
              <a:buNone/>
              <a:defRPr sz="1800"/>
            </a:lvl3pPr>
            <a:lvl4pPr lvl="3" indent="0">
              <a:spcBef>
                <a:spcPts val="0"/>
              </a:spcBef>
              <a:buSzPts val="1400"/>
              <a:buNone/>
              <a:defRPr sz="1800"/>
            </a:lvl4pPr>
            <a:lvl5pPr lvl="4" indent="0">
              <a:spcBef>
                <a:spcPts val="0"/>
              </a:spcBef>
              <a:buSzPts val="1400"/>
              <a:buNone/>
              <a:defRPr sz="1800"/>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80" name="Shape 80"/>
          <p:cNvSpPr txBox="1">
            <a:spLocks noGrp="1"/>
          </p:cNvSpPr>
          <p:nvPr>
            <p:ph type="body" idx="1"/>
          </p:nvPr>
        </p:nvSpPr>
        <p:spPr>
          <a:xfrm rot="5400000">
            <a:off x="687254" y="408272"/>
            <a:ext cx="6406475" cy="6394896"/>
          </a:xfrm>
          <a:prstGeom prst="rect">
            <a:avLst/>
          </a:prstGeom>
          <a:noFill/>
          <a:ln>
            <a:noFill/>
          </a:ln>
        </p:spPr>
        <p:txBody>
          <a:bodyPr wrap="square" lIns="91425" tIns="91425" rIns="91425" bIns="91425" anchor="t" anchorCtr="0"/>
          <a:lstStyle>
            <a:lvl1pPr marL="189006" marR="0" lvl="0" indent="-42003" algn="l" rtl="0">
              <a:lnSpc>
                <a:spcPct val="90000"/>
              </a:lnSpc>
              <a:spcBef>
                <a:spcPts val="827"/>
              </a:spcBef>
              <a:buClr>
                <a:schemeClr val="dk1"/>
              </a:buClr>
              <a:buSzPts val="2315"/>
              <a:buFont typeface="Arial"/>
              <a:buChar char="•"/>
              <a:defRPr sz="2315" b="0" i="0" u="none" strike="noStrike" cap="none">
                <a:solidFill>
                  <a:schemeClr val="dk1"/>
                </a:solidFill>
                <a:latin typeface="Calibri"/>
                <a:ea typeface="Calibri"/>
                <a:cs typeface="Calibri"/>
                <a:sym typeface="Calibri"/>
              </a:defRPr>
            </a:lvl1pPr>
            <a:lvl2pPr marL="567019" marR="0" lvl="1" indent="-63022" algn="l" rtl="0">
              <a:lnSpc>
                <a:spcPct val="90000"/>
              </a:lnSpc>
              <a:spcBef>
                <a:spcPts val="413"/>
              </a:spcBef>
              <a:buClr>
                <a:schemeClr val="dk1"/>
              </a:buClr>
              <a:buSzPts val="1984"/>
              <a:buFont typeface="Arial"/>
              <a:buChar char="•"/>
              <a:defRPr sz="1984" b="0" i="0" u="none" strike="noStrike" cap="none">
                <a:solidFill>
                  <a:schemeClr val="dk1"/>
                </a:solidFill>
                <a:latin typeface="Calibri"/>
                <a:ea typeface="Calibri"/>
                <a:cs typeface="Calibri"/>
                <a:sym typeface="Calibri"/>
              </a:defRPr>
            </a:lvl2pPr>
            <a:lvl3pPr marL="945032" marR="0" lvl="2" indent="-83977" algn="l" rtl="0">
              <a:lnSpc>
                <a:spcPct val="90000"/>
              </a:lnSpc>
              <a:spcBef>
                <a:spcPts val="413"/>
              </a:spcBef>
              <a:buClr>
                <a:schemeClr val="dk1"/>
              </a:buClr>
              <a:buSzPts val="1654"/>
              <a:buFont typeface="Arial"/>
              <a:buChar char="•"/>
              <a:defRPr sz="1654" b="0" i="0" u="none" strike="noStrike" cap="none">
                <a:solidFill>
                  <a:schemeClr val="dk1"/>
                </a:solidFill>
                <a:latin typeface="Calibri"/>
                <a:ea typeface="Calibri"/>
                <a:cs typeface="Calibri"/>
                <a:sym typeface="Calibri"/>
              </a:defRPr>
            </a:lvl3pPr>
            <a:lvl4pPr marL="1323045" marR="0" lvl="3"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4pPr>
            <a:lvl5pPr marL="1701058" marR="0" lvl="4"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5pPr>
            <a:lvl6pPr marL="2079071" marR="0" lvl="5"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6pPr>
            <a:lvl7pPr marL="2457084" marR="0" lvl="6"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7pPr>
            <a:lvl8pPr marL="2835097" marR="0" lvl="7"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8pPr>
            <a:lvl9pPr marL="3213110" marR="0" lvl="8" indent="-94518"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693043" y="7006699"/>
            <a:ext cx="2268141" cy="402483"/>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992">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82" name="Shape 82"/>
          <p:cNvSpPr txBox="1">
            <a:spLocks noGrp="1"/>
          </p:cNvSpPr>
          <p:nvPr>
            <p:ph type="ftr" idx="11"/>
          </p:nvPr>
        </p:nvSpPr>
        <p:spPr>
          <a:xfrm>
            <a:off x="3339207" y="7006699"/>
            <a:ext cx="3402211" cy="402483"/>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992">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83" name="Shape 83"/>
          <p:cNvSpPr txBox="1">
            <a:spLocks noGrp="1"/>
          </p:cNvSpPr>
          <p:nvPr>
            <p:ph type="sldNum" idx="12"/>
          </p:nvPr>
        </p:nvSpPr>
        <p:spPr>
          <a:xfrm>
            <a:off x="7119441" y="7006699"/>
            <a:ext cx="2268141" cy="402483"/>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992">
                <a:solidFill>
                  <a:srgbClr val="888888"/>
                </a:solidFill>
                <a:latin typeface="Arial"/>
                <a:ea typeface="Arial"/>
                <a:cs typeface="Arial"/>
                <a:sym typeface="Arial"/>
              </a:rPr>
              <a:t>‹#›</a:t>
            </a:fld>
            <a:endParaRPr lang="en-US" sz="992">
              <a:solidFill>
                <a:srgbClr val="888888"/>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693043" y="402483"/>
            <a:ext cx="8694539" cy="1461188"/>
          </a:xfrm>
          <a:prstGeom prst="rect">
            <a:avLst/>
          </a:prstGeom>
          <a:noFill/>
          <a:ln>
            <a:noFill/>
          </a:ln>
        </p:spPr>
        <p:txBody>
          <a:bodyPr wrap="square" lIns="91425" tIns="91425" rIns="91425" bIns="91425" anchor="ctr" anchorCtr="0"/>
          <a:lstStyle>
            <a:lvl1pPr marL="0" marR="0" lvl="0" indent="0" algn="l" rtl="0">
              <a:lnSpc>
                <a:spcPct val="90000"/>
              </a:lnSpc>
              <a:spcBef>
                <a:spcPts val="0"/>
              </a:spcBef>
              <a:buClr>
                <a:schemeClr val="dk1"/>
              </a:buClr>
              <a:buSzPts val="3638"/>
              <a:buFont typeface="Calibri"/>
              <a:buNone/>
              <a:defRPr sz="3638" b="0" i="0" u="none" strike="noStrike" cap="none">
                <a:solidFill>
                  <a:schemeClr val="dk1"/>
                </a:solidFill>
                <a:latin typeface="Calibri"/>
                <a:ea typeface="Calibri"/>
                <a:cs typeface="Calibri"/>
                <a:sym typeface="Calibri"/>
              </a:defRPr>
            </a:lvl1pPr>
            <a:lvl2pPr lvl="1" indent="0">
              <a:spcBef>
                <a:spcPts val="0"/>
              </a:spcBef>
              <a:buSzPts val="1400"/>
              <a:buNone/>
              <a:defRPr sz="1800"/>
            </a:lvl2pPr>
            <a:lvl3pPr lvl="2" indent="0">
              <a:spcBef>
                <a:spcPts val="0"/>
              </a:spcBef>
              <a:buSzPts val="1400"/>
              <a:buNone/>
              <a:defRPr sz="1800"/>
            </a:lvl3pPr>
            <a:lvl4pPr lvl="3" indent="0">
              <a:spcBef>
                <a:spcPts val="0"/>
              </a:spcBef>
              <a:buSzPts val="1400"/>
              <a:buNone/>
              <a:defRPr sz="1800"/>
            </a:lvl4pPr>
            <a:lvl5pPr lvl="4" indent="0">
              <a:spcBef>
                <a:spcPts val="0"/>
              </a:spcBef>
              <a:buSzPts val="1400"/>
              <a:buNone/>
              <a:defRPr sz="1800"/>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23" name="Shape 23"/>
          <p:cNvSpPr txBox="1">
            <a:spLocks noGrp="1"/>
          </p:cNvSpPr>
          <p:nvPr>
            <p:ph type="body" idx="1"/>
          </p:nvPr>
        </p:nvSpPr>
        <p:spPr>
          <a:xfrm>
            <a:off x="693043" y="2012414"/>
            <a:ext cx="8694539" cy="4796544"/>
          </a:xfrm>
          <a:prstGeom prst="rect">
            <a:avLst/>
          </a:prstGeom>
          <a:noFill/>
          <a:ln>
            <a:noFill/>
          </a:ln>
        </p:spPr>
        <p:txBody>
          <a:bodyPr wrap="square" lIns="91425" tIns="91425" rIns="91425" bIns="91425" anchor="t" anchorCtr="0"/>
          <a:lstStyle>
            <a:lvl1pPr marL="189006" marR="0" lvl="0" indent="-42003" algn="l" rtl="0">
              <a:lnSpc>
                <a:spcPct val="90000"/>
              </a:lnSpc>
              <a:spcBef>
                <a:spcPts val="827"/>
              </a:spcBef>
              <a:buClr>
                <a:schemeClr val="dk1"/>
              </a:buClr>
              <a:buSzPts val="2315"/>
              <a:buFont typeface="Arial"/>
              <a:buChar char="•"/>
              <a:defRPr sz="2315" b="0" i="0" u="none" strike="noStrike" cap="none">
                <a:solidFill>
                  <a:schemeClr val="dk1"/>
                </a:solidFill>
                <a:latin typeface="Calibri"/>
                <a:ea typeface="Calibri"/>
                <a:cs typeface="Calibri"/>
                <a:sym typeface="Calibri"/>
              </a:defRPr>
            </a:lvl1pPr>
            <a:lvl2pPr marL="567019" marR="0" lvl="1" indent="-63022" algn="l" rtl="0">
              <a:lnSpc>
                <a:spcPct val="90000"/>
              </a:lnSpc>
              <a:spcBef>
                <a:spcPts val="413"/>
              </a:spcBef>
              <a:buClr>
                <a:schemeClr val="dk1"/>
              </a:buClr>
              <a:buSzPts val="1984"/>
              <a:buFont typeface="Arial"/>
              <a:buChar char="•"/>
              <a:defRPr sz="1984" b="0" i="0" u="none" strike="noStrike" cap="none">
                <a:solidFill>
                  <a:schemeClr val="dk1"/>
                </a:solidFill>
                <a:latin typeface="Calibri"/>
                <a:ea typeface="Calibri"/>
                <a:cs typeface="Calibri"/>
                <a:sym typeface="Calibri"/>
              </a:defRPr>
            </a:lvl2pPr>
            <a:lvl3pPr marL="945032" marR="0" lvl="2" indent="-83977" algn="l" rtl="0">
              <a:lnSpc>
                <a:spcPct val="90000"/>
              </a:lnSpc>
              <a:spcBef>
                <a:spcPts val="413"/>
              </a:spcBef>
              <a:buClr>
                <a:schemeClr val="dk1"/>
              </a:buClr>
              <a:buSzPts val="1654"/>
              <a:buFont typeface="Arial"/>
              <a:buChar char="•"/>
              <a:defRPr sz="1654" b="0" i="0" u="none" strike="noStrike" cap="none">
                <a:solidFill>
                  <a:schemeClr val="dk1"/>
                </a:solidFill>
                <a:latin typeface="Calibri"/>
                <a:ea typeface="Calibri"/>
                <a:cs typeface="Calibri"/>
                <a:sym typeface="Calibri"/>
              </a:defRPr>
            </a:lvl3pPr>
            <a:lvl4pPr marL="1323045" marR="0" lvl="3"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4pPr>
            <a:lvl5pPr marL="1701058" marR="0" lvl="4"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5pPr>
            <a:lvl6pPr marL="2079071" marR="0" lvl="5"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6pPr>
            <a:lvl7pPr marL="2457084" marR="0" lvl="6"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7pPr>
            <a:lvl8pPr marL="2835097" marR="0" lvl="7"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8pPr>
            <a:lvl9pPr marL="3213110" marR="0" lvl="8" indent="-94518"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9pPr>
          </a:lstStyle>
          <a:p>
            <a:endParaRPr/>
          </a:p>
        </p:txBody>
      </p:sp>
      <p:sp>
        <p:nvSpPr>
          <p:cNvPr id="24" name="Shape 24"/>
          <p:cNvSpPr txBox="1">
            <a:spLocks noGrp="1"/>
          </p:cNvSpPr>
          <p:nvPr>
            <p:ph type="dt" idx="10"/>
          </p:nvPr>
        </p:nvSpPr>
        <p:spPr>
          <a:xfrm>
            <a:off x="693043" y="7006699"/>
            <a:ext cx="2268141" cy="402483"/>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992" b="0" i="0" u="none" strike="noStrike" cap="none">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25" name="Shape 25"/>
          <p:cNvSpPr txBox="1">
            <a:spLocks noGrp="1"/>
          </p:cNvSpPr>
          <p:nvPr>
            <p:ph type="ftr" idx="11"/>
          </p:nvPr>
        </p:nvSpPr>
        <p:spPr>
          <a:xfrm>
            <a:off x="3339207" y="7006699"/>
            <a:ext cx="3402211" cy="402483"/>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992" b="0" i="0" u="none" strike="noStrike" cap="none">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26" name="Shape 26"/>
          <p:cNvSpPr txBox="1">
            <a:spLocks noGrp="1"/>
          </p:cNvSpPr>
          <p:nvPr>
            <p:ph type="sldNum" idx="12"/>
          </p:nvPr>
        </p:nvSpPr>
        <p:spPr>
          <a:xfrm>
            <a:off x="7119441" y="7006699"/>
            <a:ext cx="2268141" cy="402483"/>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992" b="0" i="0" u="none" strike="noStrike" cap="none">
                <a:solidFill>
                  <a:srgbClr val="888888"/>
                </a:solidFill>
                <a:latin typeface="Arial"/>
                <a:ea typeface="Arial"/>
                <a:cs typeface="Arial"/>
                <a:sym typeface="Arial"/>
              </a:rPr>
              <a:t>‹#›</a:t>
            </a:fld>
            <a:endParaRPr lang="en-US" sz="992"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693043" y="402483"/>
            <a:ext cx="8694539" cy="1461188"/>
          </a:xfrm>
          <a:prstGeom prst="rect">
            <a:avLst/>
          </a:prstGeom>
          <a:noFill/>
          <a:ln>
            <a:noFill/>
          </a:ln>
        </p:spPr>
        <p:txBody>
          <a:bodyPr wrap="square" lIns="91425" tIns="91425" rIns="91425" bIns="91425" anchor="ctr" anchorCtr="0"/>
          <a:lstStyle>
            <a:lvl1pPr marL="0" marR="0" lvl="0" indent="0" algn="l" rtl="0">
              <a:lnSpc>
                <a:spcPct val="90000"/>
              </a:lnSpc>
              <a:spcBef>
                <a:spcPts val="0"/>
              </a:spcBef>
              <a:buClr>
                <a:schemeClr val="dk1"/>
              </a:buClr>
              <a:buSzPts val="3638"/>
              <a:buFont typeface="Calibri"/>
              <a:buNone/>
              <a:defRPr sz="3638" b="0" i="0" u="none" strike="noStrike" cap="none">
                <a:solidFill>
                  <a:schemeClr val="dk1"/>
                </a:solidFill>
                <a:latin typeface="Calibri"/>
                <a:ea typeface="Calibri"/>
                <a:cs typeface="Calibri"/>
                <a:sym typeface="Calibri"/>
              </a:defRPr>
            </a:lvl1pPr>
            <a:lvl2pPr lvl="1" indent="0">
              <a:spcBef>
                <a:spcPts val="0"/>
              </a:spcBef>
              <a:buSzPts val="1400"/>
              <a:buNone/>
              <a:defRPr sz="1800"/>
            </a:lvl2pPr>
            <a:lvl3pPr lvl="2" indent="0">
              <a:spcBef>
                <a:spcPts val="0"/>
              </a:spcBef>
              <a:buSzPts val="1400"/>
              <a:buNone/>
              <a:defRPr sz="1800"/>
            </a:lvl3pPr>
            <a:lvl4pPr lvl="3" indent="0">
              <a:spcBef>
                <a:spcPts val="0"/>
              </a:spcBef>
              <a:buSzPts val="1400"/>
              <a:buNone/>
              <a:defRPr sz="1800"/>
            </a:lvl4pPr>
            <a:lvl5pPr lvl="4" indent="0">
              <a:spcBef>
                <a:spcPts val="0"/>
              </a:spcBef>
              <a:buSzPts val="1400"/>
              <a:buNone/>
              <a:defRPr sz="1800"/>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29" name="Shape 29"/>
          <p:cNvSpPr txBox="1">
            <a:spLocks noGrp="1"/>
          </p:cNvSpPr>
          <p:nvPr>
            <p:ph type="body" idx="1"/>
          </p:nvPr>
        </p:nvSpPr>
        <p:spPr>
          <a:xfrm>
            <a:off x="693043" y="2012414"/>
            <a:ext cx="4284266" cy="4796544"/>
          </a:xfrm>
          <a:prstGeom prst="rect">
            <a:avLst/>
          </a:prstGeom>
          <a:noFill/>
          <a:ln>
            <a:noFill/>
          </a:ln>
        </p:spPr>
        <p:txBody>
          <a:bodyPr wrap="square" lIns="91425" tIns="91425" rIns="91425" bIns="91425" anchor="t" anchorCtr="0"/>
          <a:lstStyle>
            <a:lvl1pPr marL="189006" marR="0" lvl="0" indent="-42003" algn="l" rtl="0">
              <a:lnSpc>
                <a:spcPct val="90000"/>
              </a:lnSpc>
              <a:spcBef>
                <a:spcPts val="827"/>
              </a:spcBef>
              <a:buClr>
                <a:schemeClr val="dk1"/>
              </a:buClr>
              <a:buSzPts val="2315"/>
              <a:buFont typeface="Arial"/>
              <a:buChar char="•"/>
              <a:defRPr sz="2315" b="0" i="0" u="none" strike="noStrike" cap="none">
                <a:solidFill>
                  <a:schemeClr val="dk1"/>
                </a:solidFill>
                <a:latin typeface="Calibri"/>
                <a:ea typeface="Calibri"/>
                <a:cs typeface="Calibri"/>
                <a:sym typeface="Calibri"/>
              </a:defRPr>
            </a:lvl1pPr>
            <a:lvl2pPr marL="567019" marR="0" lvl="1" indent="-63022" algn="l" rtl="0">
              <a:lnSpc>
                <a:spcPct val="90000"/>
              </a:lnSpc>
              <a:spcBef>
                <a:spcPts val="413"/>
              </a:spcBef>
              <a:buClr>
                <a:schemeClr val="dk1"/>
              </a:buClr>
              <a:buSzPts val="1984"/>
              <a:buFont typeface="Arial"/>
              <a:buChar char="•"/>
              <a:defRPr sz="1984" b="0" i="0" u="none" strike="noStrike" cap="none">
                <a:solidFill>
                  <a:schemeClr val="dk1"/>
                </a:solidFill>
                <a:latin typeface="Calibri"/>
                <a:ea typeface="Calibri"/>
                <a:cs typeface="Calibri"/>
                <a:sym typeface="Calibri"/>
              </a:defRPr>
            </a:lvl2pPr>
            <a:lvl3pPr marL="945032" marR="0" lvl="2" indent="-83977" algn="l" rtl="0">
              <a:lnSpc>
                <a:spcPct val="90000"/>
              </a:lnSpc>
              <a:spcBef>
                <a:spcPts val="413"/>
              </a:spcBef>
              <a:buClr>
                <a:schemeClr val="dk1"/>
              </a:buClr>
              <a:buSzPts val="1654"/>
              <a:buFont typeface="Arial"/>
              <a:buChar char="•"/>
              <a:defRPr sz="1654" b="0" i="0" u="none" strike="noStrike" cap="none">
                <a:solidFill>
                  <a:schemeClr val="dk1"/>
                </a:solidFill>
                <a:latin typeface="Calibri"/>
                <a:ea typeface="Calibri"/>
                <a:cs typeface="Calibri"/>
                <a:sym typeface="Calibri"/>
              </a:defRPr>
            </a:lvl3pPr>
            <a:lvl4pPr marL="1323045" marR="0" lvl="3"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4pPr>
            <a:lvl5pPr marL="1701058" marR="0" lvl="4"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5pPr>
            <a:lvl6pPr marL="2079071" marR="0" lvl="5"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6pPr>
            <a:lvl7pPr marL="2457084" marR="0" lvl="6"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7pPr>
            <a:lvl8pPr marL="2835097" marR="0" lvl="7"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8pPr>
            <a:lvl9pPr marL="3213110" marR="0" lvl="8" indent="-94518"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9pPr>
          </a:lstStyle>
          <a:p>
            <a:endParaRPr/>
          </a:p>
        </p:txBody>
      </p:sp>
      <p:sp>
        <p:nvSpPr>
          <p:cNvPr id="30" name="Shape 30"/>
          <p:cNvSpPr txBox="1">
            <a:spLocks noGrp="1"/>
          </p:cNvSpPr>
          <p:nvPr>
            <p:ph type="body" idx="2"/>
          </p:nvPr>
        </p:nvSpPr>
        <p:spPr>
          <a:xfrm>
            <a:off x="5103316" y="2012414"/>
            <a:ext cx="4284266" cy="4796544"/>
          </a:xfrm>
          <a:prstGeom prst="rect">
            <a:avLst/>
          </a:prstGeom>
          <a:noFill/>
          <a:ln>
            <a:noFill/>
          </a:ln>
        </p:spPr>
        <p:txBody>
          <a:bodyPr wrap="square" lIns="91425" tIns="91425" rIns="91425" bIns="91425" anchor="t" anchorCtr="0"/>
          <a:lstStyle>
            <a:lvl1pPr marL="189006" marR="0" lvl="0" indent="-42003" algn="l" rtl="0">
              <a:lnSpc>
                <a:spcPct val="90000"/>
              </a:lnSpc>
              <a:spcBef>
                <a:spcPts val="827"/>
              </a:spcBef>
              <a:buClr>
                <a:schemeClr val="dk1"/>
              </a:buClr>
              <a:buSzPts val="2315"/>
              <a:buFont typeface="Arial"/>
              <a:buChar char="•"/>
              <a:defRPr sz="2315" b="0" i="0" u="none" strike="noStrike" cap="none">
                <a:solidFill>
                  <a:schemeClr val="dk1"/>
                </a:solidFill>
                <a:latin typeface="Calibri"/>
                <a:ea typeface="Calibri"/>
                <a:cs typeface="Calibri"/>
                <a:sym typeface="Calibri"/>
              </a:defRPr>
            </a:lvl1pPr>
            <a:lvl2pPr marL="567019" marR="0" lvl="1" indent="-63022" algn="l" rtl="0">
              <a:lnSpc>
                <a:spcPct val="90000"/>
              </a:lnSpc>
              <a:spcBef>
                <a:spcPts val="413"/>
              </a:spcBef>
              <a:buClr>
                <a:schemeClr val="dk1"/>
              </a:buClr>
              <a:buSzPts val="1984"/>
              <a:buFont typeface="Arial"/>
              <a:buChar char="•"/>
              <a:defRPr sz="1984" b="0" i="0" u="none" strike="noStrike" cap="none">
                <a:solidFill>
                  <a:schemeClr val="dk1"/>
                </a:solidFill>
                <a:latin typeface="Calibri"/>
                <a:ea typeface="Calibri"/>
                <a:cs typeface="Calibri"/>
                <a:sym typeface="Calibri"/>
              </a:defRPr>
            </a:lvl2pPr>
            <a:lvl3pPr marL="945032" marR="0" lvl="2" indent="-83977" algn="l" rtl="0">
              <a:lnSpc>
                <a:spcPct val="90000"/>
              </a:lnSpc>
              <a:spcBef>
                <a:spcPts val="413"/>
              </a:spcBef>
              <a:buClr>
                <a:schemeClr val="dk1"/>
              </a:buClr>
              <a:buSzPts val="1654"/>
              <a:buFont typeface="Arial"/>
              <a:buChar char="•"/>
              <a:defRPr sz="1654" b="0" i="0" u="none" strike="noStrike" cap="none">
                <a:solidFill>
                  <a:schemeClr val="dk1"/>
                </a:solidFill>
                <a:latin typeface="Calibri"/>
                <a:ea typeface="Calibri"/>
                <a:cs typeface="Calibri"/>
                <a:sym typeface="Calibri"/>
              </a:defRPr>
            </a:lvl3pPr>
            <a:lvl4pPr marL="1323045" marR="0" lvl="3"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4pPr>
            <a:lvl5pPr marL="1701058" marR="0" lvl="4"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5pPr>
            <a:lvl6pPr marL="2079071" marR="0" lvl="5"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6pPr>
            <a:lvl7pPr marL="2457084" marR="0" lvl="6"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7pPr>
            <a:lvl8pPr marL="2835097" marR="0" lvl="7"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8pPr>
            <a:lvl9pPr marL="3213110" marR="0" lvl="8" indent="-94518"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9pPr>
          </a:lstStyle>
          <a:p>
            <a:endParaRPr/>
          </a:p>
        </p:txBody>
      </p:sp>
      <p:sp>
        <p:nvSpPr>
          <p:cNvPr id="31" name="Shape 31"/>
          <p:cNvSpPr txBox="1">
            <a:spLocks noGrp="1"/>
          </p:cNvSpPr>
          <p:nvPr>
            <p:ph type="dt" idx="10"/>
          </p:nvPr>
        </p:nvSpPr>
        <p:spPr>
          <a:xfrm>
            <a:off x="693043" y="7006699"/>
            <a:ext cx="2268141" cy="402483"/>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992">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32" name="Shape 32"/>
          <p:cNvSpPr txBox="1">
            <a:spLocks noGrp="1"/>
          </p:cNvSpPr>
          <p:nvPr>
            <p:ph type="ftr" idx="11"/>
          </p:nvPr>
        </p:nvSpPr>
        <p:spPr>
          <a:xfrm>
            <a:off x="3339207" y="7006699"/>
            <a:ext cx="3402211" cy="402483"/>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992">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33" name="Shape 33"/>
          <p:cNvSpPr txBox="1">
            <a:spLocks noGrp="1"/>
          </p:cNvSpPr>
          <p:nvPr>
            <p:ph type="sldNum" idx="12"/>
          </p:nvPr>
        </p:nvSpPr>
        <p:spPr>
          <a:xfrm>
            <a:off x="7119441" y="7006699"/>
            <a:ext cx="2268141" cy="402483"/>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992">
                <a:solidFill>
                  <a:srgbClr val="888888"/>
                </a:solidFill>
                <a:latin typeface="Arial"/>
                <a:ea typeface="Arial"/>
                <a:cs typeface="Arial"/>
                <a:sym typeface="Arial"/>
              </a:rPr>
              <a:t>‹#›</a:t>
            </a:fld>
            <a:endParaRPr lang="en-US" sz="992">
              <a:solidFill>
                <a:srgbClr val="888888"/>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34"/>
        <p:cNvGrpSpPr/>
        <p:nvPr/>
      </p:nvGrpSpPr>
      <p:grpSpPr>
        <a:xfrm>
          <a:off x="0" y="0"/>
          <a:ext cx="0" cy="0"/>
          <a:chOff x="0" y="0"/>
          <a:chExt cx="0" cy="0"/>
        </a:xfrm>
      </p:grpSpPr>
      <p:sp>
        <p:nvSpPr>
          <p:cNvPr id="35" name="Shape 35"/>
          <p:cNvSpPr txBox="1">
            <a:spLocks noGrp="1"/>
          </p:cNvSpPr>
          <p:nvPr>
            <p:ph type="ctrTitle"/>
          </p:nvPr>
        </p:nvSpPr>
        <p:spPr>
          <a:xfrm>
            <a:off x="1260078" y="1237197"/>
            <a:ext cx="7560469" cy="2631887"/>
          </a:xfrm>
          <a:prstGeom prst="rect">
            <a:avLst/>
          </a:prstGeom>
          <a:noFill/>
          <a:ln>
            <a:noFill/>
          </a:ln>
        </p:spPr>
        <p:txBody>
          <a:bodyPr wrap="square" lIns="91425" tIns="91425" rIns="91425" bIns="91425" anchor="b" anchorCtr="0"/>
          <a:lstStyle>
            <a:lvl1pPr marL="0" marR="0" lvl="0" indent="0" algn="ctr" rtl="0">
              <a:lnSpc>
                <a:spcPct val="90000"/>
              </a:lnSpc>
              <a:spcBef>
                <a:spcPts val="0"/>
              </a:spcBef>
              <a:buClr>
                <a:schemeClr val="dk1"/>
              </a:buClr>
              <a:buSzPts val="4961"/>
              <a:buFont typeface="Calibri"/>
              <a:buNone/>
              <a:defRPr sz="4961" b="0" i="0" u="none" strike="noStrike" cap="none">
                <a:solidFill>
                  <a:schemeClr val="dk1"/>
                </a:solidFill>
                <a:latin typeface="Calibri"/>
                <a:ea typeface="Calibri"/>
                <a:cs typeface="Calibri"/>
                <a:sym typeface="Calibri"/>
              </a:defRPr>
            </a:lvl1pPr>
            <a:lvl2pPr lvl="1" indent="0">
              <a:spcBef>
                <a:spcPts val="0"/>
              </a:spcBef>
              <a:buSzPts val="1400"/>
              <a:buNone/>
              <a:defRPr sz="1800"/>
            </a:lvl2pPr>
            <a:lvl3pPr lvl="2" indent="0">
              <a:spcBef>
                <a:spcPts val="0"/>
              </a:spcBef>
              <a:buSzPts val="1400"/>
              <a:buNone/>
              <a:defRPr sz="1800"/>
            </a:lvl3pPr>
            <a:lvl4pPr lvl="3" indent="0">
              <a:spcBef>
                <a:spcPts val="0"/>
              </a:spcBef>
              <a:buSzPts val="1400"/>
              <a:buNone/>
              <a:defRPr sz="1800"/>
            </a:lvl4pPr>
            <a:lvl5pPr lvl="4" indent="0">
              <a:spcBef>
                <a:spcPts val="0"/>
              </a:spcBef>
              <a:buSzPts val="1400"/>
              <a:buNone/>
              <a:defRPr sz="1800"/>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36" name="Shape 36"/>
          <p:cNvSpPr txBox="1">
            <a:spLocks noGrp="1"/>
          </p:cNvSpPr>
          <p:nvPr>
            <p:ph type="subTitle" idx="1"/>
          </p:nvPr>
        </p:nvSpPr>
        <p:spPr>
          <a:xfrm>
            <a:off x="1260078" y="3970580"/>
            <a:ext cx="7560469" cy="1825171"/>
          </a:xfrm>
          <a:prstGeom prst="rect">
            <a:avLst/>
          </a:prstGeom>
          <a:noFill/>
          <a:ln>
            <a:noFill/>
          </a:ln>
        </p:spPr>
        <p:txBody>
          <a:bodyPr wrap="square" lIns="91425" tIns="91425" rIns="91425" bIns="91425" anchor="t" anchorCtr="0"/>
          <a:lstStyle>
            <a:lvl1pPr marL="0" marR="0" lvl="0" indent="0" algn="ctr" rtl="0">
              <a:lnSpc>
                <a:spcPct val="90000"/>
              </a:lnSpc>
              <a:spcBef>
                <a:spcPts val="827"/>
              </a:spcBef>
              <a:buClr>
                <a:schemeClr val="dk1"/>
              </a:buClr>
              <a:buSzPts val="1984"/>
              <a:buFont typeface="Arial"/>
              <a:buNone/>
              <a:defRPr sz="1984" b="0" i="0" u="none" strike="noStrike" cap="none">
                <a:solidFill>
                  <a:schemeClr val="dk1"/>
                </a:solidFill>
                <a:latin typeface="Calibri"/>
                <a:ea typeface="Calibri"/>
                <a:cs typeface="Calibri"/>
                <a:sym typeface="Calibri"/>
              </a:defRPr>
            </a:lvl1pPr>
            <a:lvl2pPr marL="378013" marR="0" lvl="1" indent="0" algn="ctr" rtl="0">
              <a:lnSpc>
                <a:spcPct val="90000"/>
              </a:lnSpc>
              <a:spcBef>
                <a:spcPts val="413"/>
              </a:spcBef>
              <a:buClr>
                <a:schemeClr val="dk1"/>
              </a:buClr>
              <a:buSzPts val="1654"/>
              <a:buFont typeface="Arial"/>
              <a:buNone/>
              <a:defRPr sz="1654" b="0" i="0" u="none" strike="noStrike" cap="none">
                <a:solidFill>
                  <a:schemeClr val="dk1"/>
                </a:solidFill>
                <a:latin typeface="Calibri"/>
                <a:ea typeface="Calibri"/>
                <a:cs typeface="Calibri"/>
                <a:sym typeface="Calibri"/>
              </a:defRPr>
            </a:lvl2pPr>
            <a:lvl3pPr marL="756026" marR="0" lvl="2" indent="0" algn="ctr" rtl="0">
              <a:lnSpc>
                <a:spcPct val="90000"/>
              </a:lnSpc>
              <a:spcBef>
                <a:spcPts val="413"/>
              </a:spcBef>
              <a:buClr>
                <a:schemeClr val="dk1"/>
              </a:buClr>
              <a:buSzPts val="1488"/>
              <a:buFont typeface="Arial"/>
              <a:buNone/>
              <a:defRPr sz="1488" b="0" i="0" u="none" strike="noStrike" cap="none">
                <a:solidFill>
                  <a:schemeClr val="dk1"/>
                </a:solidFill>
                <a:latin typeface="Calibri"/>
                <a:ea typeface="Calibri"/>
                <a:cs typeface="Calibri"/>
                <a:sym typeface="Calibri"/>
              </a:defRPr>
            </a:lvl3pPr>
            <a:lvl4pPr marL="1134039" marR="0" lvl="3" indent="0" algn="ctr" rtl="0">
              <a:lnSpc>
                <a:spcPct val="90000"/>
              </a:lnSpc>
              <a:spcBef>
                <a:spcPts val="413"/>
              </a:spcBef>
              <a:buClr>
                <a:schemeClr val="dk1"/>
              </a:buClr>
              <a:buSzPts val="1323"/>
              <a:buFont typeface="Arial"/>
              <a:buNone/>
              <a:defRPr sz="1323" b="0" i="0" u="none" strike="noStrike" cap="none">
                <a:solidFill>
                  <a:schemeClr val="dk1"/>
                </a:solidFill>
                <a:latin typeface="Calibri"/>
                <a:ea typeface="Calibri"/>
                <a:cs typeface="Calibri"/>
                <a:sym typeface="Calibri"/>
              </a:defRPr>
            </a:lvl4pPr>
            <a:lvl5pPr marL="1512052" marR="0" lvl="4" indent="0" algn="ctr" rtl="0">
              <a:lnSpc>
                <a:spcPct val="90000"/>
              </a:lnSpc>
              <a:spcBef>
                <a:spcPts val="413"/>
              </a:spcBef>
              <a:buClr>
                <a:schemeClr val="dk1"/>
              </a:buClr>
              <a:buSzPts val="1323"/>
              <a:buFont typeface="Arial"/>
              <a:buNone/>
              <a:defRPr sz="1323" b="0" i="0" u="none" strike="noStrike" cap="none">
                <a:solidFill>
                  <a:schemeClr val="dk1"/>
                </a:solidFill>
                <a:latin typeface="Calibri"/>
                <a:ea typeface="Calibri"/>
                <a:cs typeface="Calibri"/>
                <a:sym typeface="Calibri"/>
              </a:defRPr>
            </a:lvl5pPr>
            <a:lvl6pPr marL="1890065" marR="0" lvl="5" indent="0" algn="ctr" rtl="0">
              <a:lnSpc>
                <a:spcPct val="90000"/>
              </a:lnSpc>
              <a:spcBef>
                <a:spcPts val="413"/>
              </a:spcBef>
              <a:buClr>
                <a:schemeClr val="dk1"/>
              </a:buClr>
              <a:buSzPts val="1323"/>
              <a:buFont typeface="Arial"/>
              <a:buNone/>
              <a:defRPr sz="1323" b="0" i="0" u="none" strike="noStrike" cap="none">
                <a:solidFill>
                  <a:schemeClr val="dk1"/>
                </a:solidFill>
                <a:latin typeface="Calibri"/>
                <a:ea typeface="Calibri"/>
                <a:cs typeface="Calibri"/>
                <a:sym typeface="Calibri"/>
              </a:defRPr>
            </a:lvl6pPr>
            <a:lvl7pPr marL="2268078" marR="0" lvl="6" indent="0" algn="ctr" rtl="0">
              <a:lnSpc>
                <a:spcPct val="90000"/>
              </a:lnSpc>
              <a:spcBef>
                <a:spcPts val="413"/>
              </a:spcBef>
              <a:buClr>
                <a:schemeClr val="dk1"/>
              </a:buClr>
              <a:buSzPts val="1323"/>
              <a:buFont typeface="Arial"/>
              <a:buNone/>
              <a:defRPr sz="1323" b="0" i="0" u="none" strike="noStrike" cap="none">
                <a:solidFill>
                  <a:schemeClr val="dk1"/>
                </a:solidFill>
                <a:latin typeface="Calibri"/>
                <a:ea typeface="Calibri"/>
                <a:cs typeface="Calibri"/>
                <a:sym typeface="Calibri"/>
              </a:defRPr>
            </a:lvl7pPr>
            <a:lvl8pPr marL="2646091" marR="0" lvl="7" indent="0" algn="ctr" rtl="0">
              <a:lnSpc>
                <a:spcPct val="90000"/>
              </a:lnSpc>
              <a:spcBef>
                <a:spcPts val="413"/>
              </a:spcBef>
              <a:buClr>
                <a:schemeClr val="dk1"/>
              </a:buClr>
              <a:buSzPts val="1323"/>
              <a:buFont typeface="Arial"/>
              <a:buNone/>
              <a:defRPr sz="1323" b="0" i="0" u="none" strike="noStrike" cap="none">
                <a:solidFill>
                  <a:schemeClr val="dk1"/>
                </a:solidFill>
                <a:latin typeface="Calibri"/>
                <a:ea typeface="Calibri"/>
                <a:cs typeface="Calibri"/>
                <a:sym typeface="Calibri"/>
              </a:defRPr>
            </a:lvl8pPr>
            <a:lvl9pPr marL="3024104" marR="0" lvl="8" indent="0" algn="ctr" rtl="0">
              <a:lnSpc>
                <a:spcPct val="90000"/>
              </a:lnSpc>
              <a:spcBef>
                <a:spcPts val="413"/>
              </a:spcBef>
              <a:buClr>
                <a:schemeClr val="dk1"/>
              </a:buClr>
              <a:buSzPts val="1323"/>
              <a:buFont typeface="Arial"/>
              <a:buNone/>
              <a:defRPr sz="1323" b="0" i="0" u="none" strike="noStrike" cap="none">
                <a:solidFill>
                  <a:schemeClr val="dk1"/>
                </a:solidFill>
                <a:latin typeface="Calibri"/>
                <a:ea typeface="Calibri"/>
                <a:cs typeface="Calibri"/>
                <a:sym typeface="Calibri"/>
              </a:defRPr>
            </a:lvl9pPr>
          </a:lstStyle>
          <a:p>
            <a:endParaRPr/>
          </a:p>
        </p:txBody>
      </p:sp>
      <p:sp>
        <p:nvSpPr>
          <p:cNvPr id="37" name="Shape 37"/>
          <p:cNvSpPr txBox="1">
            <a:spLocks noGrp="1"/>
          </p:cNvSpPr>
          <p:nvPr>
            <p:ph type="dt" idx="10"/>
          </p:nvPr>
        </p:nvSpPr>
        <p:spPr>
          <a:xfrm>
            <a:off x="693043" y="7006699"/>
            <a:ext cx="2268141" cy="402483"/>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992">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38" name="Shape 38"/>
          <p:cNvSpPr txBox="1">
            <a:spLocks noGrp="1"/>
          </p:cNvSpPr>
          <p:nvPr>
            <p:ph type="ftr" idx="11"/>
          </p:nvPr>
        </p:nvSpPr>
        <p:spPr>
          <a:xfrm>
            <a:off x="3339207" y="7006699"/>
            <a:ext cx="3402211" cy="402483"/>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992">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39" name="Shape 39"/>
          <p:cNvSpPr txBox="1">
            <a:spLocks noGrp="1"/>
          </p:cNvSpPr>
          <p:nvPr>
            <p:ph type="sldNum" idx="12"/>
          </p:nvPr>
        </p:nvSpPr>
        <p:spPr>
          <a:xfrm>
            <a:off x="7119441" y="7006699"/>
            <a:ext cx="2268141" cy="402483"/>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992">
                <a:solidFill>
                  <a:srgbClr val="888888"/>
                </a:solidFill>
                <a:latin typeface="Arial"/>
                <a:ea typeface="Arial"/>
                <a:cs typeface="Arial"/>
                <a:sym typeface="Arial"/>
              </a:rPr>
              <a:t>‹#›</a:t>
            </a:fld>
            <a:endParaRPr lang="en-US" sz="992">
              <a:solidFill>
                <a:srgbClr val="888888"/>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694356" y="402483"/>
            <a:ext cx="8694539" cy="1461188"/>
          </a:xfrm>
          <a:prstGeom prst="rect">
            <a:avLst/>
          </a:prstGeom>
          <a:noFill/>
          <a:ln>
            <a:noFill/>
          </a:ln>
        </p:spPr>
        <p:txBody>
          <a:bodyPr wrap="square" lIns="91425" tIns="91425" rIns="91425" bIns="91425" anchor="ctr" anchorCtr="0"/>
          <a:lstStyle>
            <a:lvl1pPr marL="0" marR="0" lvl="0" indent="0" algn="l" rtl="0">
              <a:lnSpc>
                <a:spcPct val="90000"/>
              </a:lnSpc>
              <a:spcBef>
                <a:spcPts val="0"/>
              </a:spcBef>
              <a:buClr>
                <a:schemeClr val="dk1"/>
              </a:buClr>
              <a:buSzPts val="3638"/>
              <a:buFont typeface="Calibri"/>
              <a:buNone/>
              <a:defRPr sz="3638" b="0" i="0" u="none" strike="noStrike" cap="none">
                <a:solidFill>
                  <a:schemeClr val="dk1"/>
                </a:solidFill>
                <a:latin typeface="Calibri"/>
                <a:ea typeface="Calibri"/>
                <a:cs typeface="Calibri"/>
                <a:sym typeface="Calibri"/>
              </a:defRPr>
            </a:lvl1pPr>
            <a:lvl2pPr lvl="1" indent="0">
              <a:spcBef>
                <a:spcPts val="0"/>
              </a:spcBef>
              <a:buSzPts val="1400"/>
              <a:buNone/>
              <a:defRPr sz="1800"/>
            </a:lvl2pPr>
            <a:lvl3pPr lvl="2" indent="0">
              <a:spcBef>
                <a:spcPts val="0"/>
              </a:spcBef>
              <a:buSzPts val="1400"/>
              <a:buNone/>
              <a:defRPr sz="1800"/>
            </a:lvl3pPr>
            <a:lvl4pPr lvl="3" indent="0">
              <a:spcBef>
                <a:spcPts val="0"/>
              </a:spcBef>
              <a:buSzPts val="1400"/>
              <a:buNone/>
              <a:defRPr sz="1800"/>
            </a:lvl4pPr>
            <a:lvl5pPr lvl="4" indent="0">
              <a:spcBef>
                <a:spcPts val="0"/>
              </a:spcBef>
              <a:buSzPts val="1400"/>
              <a:buNone/>
              <a:defRPr sz="1800"/>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42" name="Shape 42"/>
          <p:cNvSpPr txBox="1">
            <a:spLocks noGrp="1"/>
          </p:cNvSpPr>
          <p:nvPr>
            <p:ph type="body" idx="1"/>
          </p:nvPr>
        </p:nvSpPr>
        <p:spPr>
          <a:xfrm>
            <a:off x="694357" y="1853171"/>
            <a:ext cx="4264576" cy="908210"/>
          </a:xfrm>
          <a:prstGeom prst="rect">
            <a:avLst/>
          </a:prstGeom>
          <a:noFill/>
          <a:ln>
            <a:noFill/>
          </a:ln>
        </p:spPr>
        <p:txBody>
          <a:bodyPr wrap="square" lIns="91425" tIns="91425" rIns="91425" bIns="91425" anchor="b" anchorCtr="0"/>
          <a:lstStyle>
            <a:lvl1pPr marL="0" marR="0" lvl="0" indent="0" algn="l" rtl="0">
              <a:lnSpc>
                <a:spcPct val="90000"/>
              </a:lnSpc>
              <a:spcBef>
                <a:spcPts val="827"/>
              </a:spcBef>
              <a:buClr>
                <a:schemeClr val="dk1"/>
              </a:buClr>
              <a:buSzPts val="1984"/>
              <a:buFont typeface="Arial"/>
              <a:buNone/>
              <a:defRPr sz="1984" b="1" i="0" u="none" strike="noStrike" cap="none">
                <a:solidFill>
                  <a:schemeClr val="dk1"/>
                </a:solidFill>
                <a:latin typeface="Calibri"/>
                <a:ea typeface="Calibri"/>
                <a:cs typeface="Calibri"/>
                <a:sym typeface="Calibri"/>
              </a:defRPr>
            </a:lvl1pPr>
            <a:lvl2pPr marL="378013" marR="0" lvl="1" indent="0" algn="l" rtl="0">
              <a:lnSpc>
                <a:spcPct val="90000"/>
              </a:lnSpc>
              <a:spcBef>
                <a:spcPts val="413"/>
              </a:spcBef>
              <a:buClr>
                <a:schemeClr val="dk1"/>
              </a:buClr>
              <a:buSzPts val="1654"/>
              <a:buFont typeface="Arial"/>
              <a:buNone/>
              <a:defRPr sz="1654" b="1" i="0" u="none" strike="noStrike" cap="none">
                <a:solidFill>
                  <a:schemeClr val="dk1"/>
                </a:solidFill>
                <a:latin typeface="Calibri"/>
                <a:ea typeface="Calibri"/>
                <a:cs typeface="Calibri"/>
                <a:sym typeface="Calibri"/>
              </a:defRPr>
            </a:lvl2pPr>
            <a:lvl3pPr marL="756026" marR="0" lvl="2" indent="0" algn="l" rtl="0">
              <a:lnSpc>
                <a:spcPct val="90000"/>
              </a:lnSpc>
              <a:spcBef>
                <a:spcPts val="413"/>
              </a:spcBef>
              <a:buClr>
                <a:schemeClr val="dk1"/>
              </a:buClr>
              <a:buSzPts val="1488"/>
              <a:buFont typeface="Arial"/>
              <a:buNone/>
              <a:defRPr sz="1488" b="1" i="0" u="none" strike="noStrike" cap="none">
                <a:solidFill>
                  <a:schemeClr val="dk1"/>
                </a:solidFill>
                <a:latin typeface="Calibri"/>
                <a:ea typeface="Calibri"/>
                <a:cs typeface="Calibri"/>
                <a:sym typeface="Calibri"/>
              </a:defRPr>
            </a:lvl3pPr>
            <a:lvl4pPr marL="1134039" marR="0" lvl="3" indent="0" algn="l" rtl="0">
              <a:lnSpc>
                <a:spcPct val="90000"/>
              </a:lnSpc>
              <a:spcBef>
                <a:spcPts val="413"/>
              </a:spcBef>
              <a:buClr>
                <a:schemeClr val="dk1"/>
              </a:buClr>
              <a:buSzPts val="1323"/>
              <a:buFont typeface="Arial"/>
              <a:buNone/>
              <a:defRPr sz="1323" b="1" i="0" u="none" strike="noStrike" cap="none">
                <a:solidFill>
                  <a:schemeClr val="dk1"/>
                </a:solidFill>
                <a:latin typeface="Calibri"/>
                <a:ea typeface="Calibri"/>
                <a:cs typeface="Calibri"/>
                <a:sym typeface="Calibri"/>
              </a:defRPr>
            </a:lvl4pPr>
            <a:lvl5pPr marL="1512052" marR="0" lvl="4" indent="0" algn="l" rtl="0">
              <a:lnSpc>
                <a:spcPct val="90000"/>
              </a:lnSpc>
              <a:spcBef>
                <a:spcPts val="413"/>
              </a:spcBef>
              <a:buClr>
                <a:schemeClr val="dk1"/>
              </a:buClr>
              <a:buSzPts val="1323"/>
              <a:buFont typeface="Arial"/>
              <a:buNone/>
              <a:defRPr sz="1323" b="1" i="0" u="none" strike="noStrike" cap="none">
                <a:solidFill>
                  <a:schemeClr val="dk1"/>
                </a:solidFill>
                <a:latin typeface="Calibri"/>
                <a:ea typeface="Calibri"/>
                <a:cs typeface="Calibri"/>
                <a:sym typeface="Calibri"/>
              </a:defRPr>
            </a:lvl5pPr>
            <a:lvl6pPr marL="1890065" marR="0" lvl="5" indent="0" algn="l" rtl="0">
              <a:lnSpc>
                <a:spcPct val="90000"/>
              </a:lnSpc>
              <a:spcBef>
                <a:spcPts val="413"/>
              </a:spcBef>
              <a:buClr>
                <a:schemeClr val="dk1"/>
              </a:buClr>
              <a:buSzPts val="1323"/>
              <a:buFont typeface="Arial"/>
              <a:buNone/>
              <a:defRPr sz="1323" b="1" i="0" u="none" strike="noStrike" cap="none">
                <a:solidFill>
                  <a:schemeClr val="dk1"/>
                </a:solidFill>
                <a:latin typeface="Calibri"/>
                <a:ea typeface="Calibri"/>
                <a:cs typeface="Calibri"/>
                <a:sym typeface="Calibri"/>
              </a:defRPr>
            </a:lvl6pPr>
            <a:lvl7pPr marL="2268078" marR="0" lvl="6" indent="0" algn="l" rtl="0">
              <a:lnSpc>
                <a:spcPct val="90000"/>
              </a:lnSpc>
              <a:spcBef>
                <a:spcPts val="413"/>
              </a:spcBef>
              <a:buClr>
                <a:schemeClr val="dk1"/>
              </a:buClr>
              <a:buSzPts val="1323"/>
              <a:buFont typeface="Arial"/>
              <a:buNone/>
              <a:defRPr sz="1323" b="1" i="0" u="none" strike="noStrike" cap="none">
                <a:solidFill>
                  <a:schemeClr val="dk1"/>
                </a:solidFill>
                <a:latin typeface="Calibri"/>
                <a:ea typeface="Calibri"/>
                <a:cs typeface="Calibri"/>
                <a:sym typeface="Calibri"/>
              </a:defRPr>
            </a:lvl7pPr>
            <a:lvl8pPr marL="2646091" marR="0" lvl="7" indent="0" algn="l" rtl="0">
              <a:lnSpc>
                <a:spcPct val="90000"/>
              </a:lnSpc>
              <a:spcBef>
                <a:spcPts val="413"/>
              </a:spcBef>
              <a:buClr>
                <a:schemeClr val="dk1"/>
              </a:buClr>
              <a:buSzPts val="1323"/>
              <a:buFont typeface="Arial"/>
              <a:buNone/>
              <a:defRPr sz="1323" b="1" i="0" u="none" strike="noStrike" cap="none">
                <a:solidFill>
                  <a:schemeClr val="dk1"/>
                </a:solidFill>
                <a:latin typeface="Calibri"/>
                <a:ea typeface="Calibri"/>
                <a:cs typeface="Calibri"/>
                <a:sym typeface="Calibri"/>
              </a:defRPr>
            </a:lvl8pPr>
            <a:lvl9pPr marL="3024104" marR="0" lvl="8" indent="0" algn="l" rtl="0">
              <a:lnSpc>
                <a:spcPct val="90000"/>
              </a:lnSpc>
              <a:spcBef>
                <a:spcPts val="413"/>
              </a:spcBef>
              <a:buClr>
                <a:schemeClr val="dk1"/>
              </a:buClr>
              <a:buSzPts val="1323"/>
              <a:buFont typeface="Arial"/>
              <a:buNone/>
              <a:defRPr sz="1323" b="1"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body" idx="2"/>
          </p:nvPr>
        </p:nvSpPr>
        <p:spPr>
          <a:xfrm>
            <a:off x="694357" y="2761381"/>
            <a:ext cx="4264576" cy="4061576"/>
          </a:xfrm>
          <a:prstGeom prst="rect">
            <a:avLst/>
          </a:prstGeom>
          <a:noFill/>
          <a:ln>
            <a:noFill/>
          </a:ln>
        </p:spPr>
        <p:txBody>
          <a:bodyPr wrap="square" lIns="91425" tIns="91425" rIns="91425" bIns="91425" anchor="t" anchorCtr="0"/>
          <a:lstStyle>
            <a:lvl1pPr marL="189006" marR="0" lvl="0" indent="-42003" algn="l" rtl="0">
              <a:lnSpc>
                <a:spcPct val="90000"/>
              </a:lnSpc>
              <a:spcBef>
                <a:spcPts val="827"/>
              </a:spcBef>
              <a:buClr>
                <a:schemeClr val="dk1"/>
              </a:buClr>
              <a:buSzPts val="2315"/>
              <a:buFont typeface="Arial"/>
              <a:buChar char="•"/>
              <a:defRPr sz="2315" b="0" i="0" u="none" strike="noStrike" cap="none">
                <a:solidFill>
                  <a:schemeClr val="dk1"/>
                </a:solidFill>
                <a:latin typeface="Calibri"/>
                <a:ea typeface="Calibri"/>
                <a:cs typeface="Calibri"/>
                <a:sym typeface="Calibri"/>
              </a:defRPr>
            </a:lvl1pPr>
            <a:lvl2pPr marL="567019" marR="0" lvl="1" indent="-63022" algn="l" rtl="0">
              <a:lnSpc>
                <a:spcPct val="90000"/>
              </a:lnSpc>
              <a:spcBef>
                <a:spcPts val="413"/>
              </a:spcBef>
              <a:buClr>
                <a:schemeClr val="dk1"/>
              </a:buClr>
              <a:buSzPts val="1984"/>
              <a:buFont typeface="Arial"/>
              <a:buChar char="•"/>
              <a:defRPr sz="1984" b="0" i="0" u="none" strike="noStrike" cap="none">
                <a:solidFill>
                  <a:schemeClr val="dk1"/>
                </a:solidFill>
                <a:latin typeface="Calibri"/>
                <a:ea typeface="Calibri"/>
                <a:cs typeface="Calibri"/>
                <a:sym typeface="Calibri"/>
              </a:defRPr>
            </a:lvl2pPr>
            <a:lvl3pPr marL="945032" marR="0" lvl="2" indent="-83977" algn="l" rtl="0">
              <a:lnSpc>
                <a:spcPct val="90000"/>
              </a:lnSpc>
              <a:spcBef>
                <a:spcPts val="413"/>
              </a:spcBef>
              <a:buClr>
                <a:schemeClr val="dk1"/>
              </a:buClr>
              <a:buSzPts val="1654"/>
              <a:buFont typeface="Arial"/>
              <a:buChar char="•"/>
              <a:defRPr sz="1654" b="0" i="0" u="none" strike="noStrike" cap="none">
                <a:solidFill>
                  <a:schemeClr val="dk1"/>
                </a:solidFill>
                <a:latin typeface="Calibri"/>
                <a:ea typeface="Calibri"/>
                <a:cs typeface="Calibri"/>
                <a:sym typeface="Calibri"/>
              </a:defRPr>
            </a:lvl3pPr>
            <a:lvl4pPr marL="1323045" marR="0" lvl="3"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4pPr>
            <a:lvl5pPr marL="1701058" marR="0" lvl="4"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5pPr>
            <a:lvl6pPr marL="2079071" marR="0" lvl="5"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6pPr>
            <a:lvl7pPr marL="2457084" marR="0" lvl="6"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7pPr>
            <a:lvl8pPr marL="2835097" marR="0" lvl="7"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8pPr>
            <a:lvl9pPr marL="3213110" marR="0" lvl="8" indent="-94518"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body" idx="3"/>
          </p:nvPr>
        </p:nvSpPr>
        <p:spPr>
          <a:xfrm>
            <a:off x="5103316" y="1853171"/>
            <a:ext cx="4285579" cy="908210"/>
          </a:xfrm>
          <a:prstGeom prst="rect">
            <a:avLst/>
          </a:prstGeom>
          <a:noFill/>
          <a:ln>
            <a:noFill/>
          </a:ln>
        </p:spPr>
        <p:txBody>
          <a:bodyPr wrap="square" lIns="91425" tIns="91425" rIns="91425" bIns="91425" anchor="b" anchorCtr="0"/>
          <a:lstStyle>
            <a:lvl1pPr marL="0" marR="0" lvl="0" indent="0" algn="l" rtl="0">
              <a:lnSpc>
                <a:spcPct val="90000"/>
              </a:lnSpc>
              <a:spcBef>
                <a:spcPts val="827"/>
              </a:spcBef>
              <a:buClr>
                <a:schemeClr val="dk1"/>
              </a:buClr>
              <a:buSzPts val="1984"/>
              <a:buFont typeface="Arial"/>
              <a:buNone/>
              <a:defRPr sz="1984" b="1" i="0" u="none" strike="noStrike" cap="none">
                <a:solidFill>
                  <a:schemeClr val="dk1"/>
                </a:solidFill>
                <a:latin typeface="Calibri"/>
                <a:ea typeface="Calibri"/>
                <a:cs typeface="Calibri"/>
                <a:sym typeface="Calibri"/>
              </a:defRPr>
            </a:lvl1pPr>
            <a:lvl2pPr marL="378013" marR="0" lvl="1" indent="0" algn="l" rtl="0">
              <a:lnSpc>
                <a:spcPct val="90000"/>
              </a:lnSpc>
              <a:spcBef>
                <a:spcPts val="413"/>
              </a:spcBef>
              <a:buClr>
                <a:schemeClr val="dk1"/>
              </a:buClr>
              <a:buSzPts val="1654"/>
              <a:buFont typeface="Arial"/>
              <a:buNone/>
              <a:defRPr sz="1654" b="1" i="0" u="none" strike="noStrike" cap="none">
                <a:solidFill>
                  <a:schemeClr val="dk1"/>
                </a:solidFill>
                <a:latin typeface="Calibri"/>
                <a:ea typeface="Calibri"/>
                <a:cs typeface="Calibri"/>
                <a:sym typeface="Calibri"/>
              </a:defRPr>
            </a:lvl2pPr>
            <a:lvl3pPr marL="756026" marR="0" lvl="2" indent="0" algn="l" rtl="0">
              <a:lnSpc>
                <a:spcPct val="90000"/>
              </a:lnSpc>
              <a:spcBef>
                <a:spcPts val="413"/>
              </a:spcBef>
              <a:buClr>
                <a:schemeClr val="dk1"/>
              </a:buClr>
              <a:buSzPts val="1488"/>
              <a:buFont typeface="Arial"/>
              <a:buNone/>
              <a:defRPr sz="1488" b="1" i="0" u="none" strike="noStrike" cap="none">
                <a:solidFill>
                  <a:schemeClr val="dk1"/>
                </a:solidFill>
                <a:latin typeface="Calibri"/>
                <a:ea typeface="Calibri"/>
                <a:cs typeface="Calibri"/>
                <a:sym typeface="Calibri"/>
              </a:defRPr>
            </a:lvl3pPr>
            <a:lvl4pPr marL="1134039" marR="0" lvl="3" indent="0" algn="l" rtl="0">
              <a:lnSpc>
                <a:spcPct val="90000"/>
              </a:lnSpc>
              <a:spcBef>
                <a:spcPts val="413"/>
              </a:spcBef>
              <a:buClr>
                <a:schemeClr val="dk1"/>
              </a:buClr>
              <a:buSzPts val="1323"/>
              <a:buFont typeface="Arial"/>
              <a:buNone/>
              <a:defRPr sz="1323" b="1" i="0" u="none" strike="noStrike" cap="none">
                <a:solidFill>
                  <a:schemeClr val="dk1"/>
                </a:solidFill>
                <a:latin typeface="Calibri"/>
                <a:ea typeface="Calibri"/>
                <a:cs typeface="Calibri"/>
                <a:sym typeface="Calibri"/>
              </a:defRPr>
            </a:lvl4pPr>
            <a:lvl5pPr marL="1512052" marR="0" lvl="4" indent="0" algn="l" rtl="0">
              <a:lnSpc>
                <a:spcPct val="90000"/>
              </a:lnSpc>
              <a:spcBef>
                <a:spcPts val="413"/>
              </a:spcBef>
              <a:buClr>
                <a:schemeClr val="dk1"/>
              </a:buClr>
              <a:buSzPts val="1323"/>
              <a:buFont typeface="Arial"/>
              <a:buNone/>
              <a:defRPr sz="1323" b="1" i="0" u="none" strike="noStrike" cap="none">
                <a:solidFill>
                  <a:schemeClr val="dk1"/>
                </a:solidFill>
                <a:latin typeface="Calibri"/>
                <a:ea typeface="Calibri"/>
                <a:cs typeface="Calibri"/>
                <a:sym typeface="Calibri"/>
              </a:defRPr>
            </a:lvl5pPr>
            <a:lvl6pPr marL="1890065" marR="0" lvl="5" indent="0" algn="l" rtl="0">
              <a:lnSpc>
                <a:spcPct val="90000"/>
              </a:lnSpc>
              <a:spcBef>
                <a:spcPts val="413"/>
              </a:spcBef>
              <a:buClr>
                <a:schemeClr val="dk1"/>
              </a:buClr>
              <a:buSzPts val="1323"/>
              <a:buFont typeface="Arial"/>
              <a:buNone/>
              <a:defRPr sz="1323" b="1" i="0" u="none" strike="noStrike" cap="none">
                <a:solidFill>
                  <a:schemeClr val="dk1"/>
                </a:solidFill>
                <a:latin typeface="Calibri"/>
                <a:ea typeface="Calibri"/>
                <a:cs typeface="Calibri"/>
                <a:sym typeface="Calibri"/>
              </a:defRPr>
            </a:lvl6pPr>
            <a:lvl7pPr marL="2268078" marR="0" lvl="6" indent="0" algn="l" rtl="0">
              <a:lnSpc>
                <a:spcPct val="90000"/>
              </a:lnSpc>
              <a:spcBef>
                <a:spcPts val="413"/>
              </a:spcBef>
              <a:buClr>
                <a:schemeClr val="dk1"/>
              </a:buClr>
              <a:buSzPts val="1323"/>
              <a:buFont typeface="Arial"/>
              <a:buNone/>
              <a:defRPr sz="1323" b="1" i="0" u="none" strike="noStrike" cap="none">
                <a:solidFill>
                  <a:schemeClr val="dk1"/>
                </a:solidFill>
                <a:latin typeface="Calibri"/>
                <a:ea typeface="Calibri"/>
                <a:cs typeface="Calibri"/>
                <a:sym typeface="Calibri"/>
              </a:defRPr>
            </a:lvl7pPr>
            <a:lvl8pPr marL="2646091" marR="0" lvl="7" indent="0" algn="l" rtl="0">
              <a:lnSpc>
                <a:spcPct val="90000"/>
              </a:lnSpc>
              <a:spcBef>
                <a:spcPts val="413"/>
              </a:spcBef>
              <a:buClr>
                <a:schemeClr val="dk1"/>
              </a:buClr>
              <a:buSzPts val="1323"/>
              <a:buFont typeface="Arial"/>
              <a:buNone/>
              <a:defRPr sz="1323" b="1" i="0" u="none" strike="noStrike" cap="none">
                <a:solidFill>
                  <a:schemeClr val="dk1"/>
                </a:solidFill>
                <a:latin typeface="Calibri"/>
                <a:ea typeface="Calibri"/>
                <a:cs typeface="Calibri"/>
                <a:sym typeface="Calibri"/>
              </a:defRPr>
            </a:lvl8pPr>
            <a:lvl9pPr marL="3024104" marR="0" lvl="8" indent="0" algn="l" rtl="0">
              <a:lnSpc>
                <a:spcPct val="90000"/>
              </a:lnSpc>
              <a:spcBef>
                <a:spcPts val="413"/>
              </a:spcBef>
              <a:buClr>
                <a:schemeClr val="dk1"/>
              </a:buClr>
              <a:buSzPts val="1323"/>
              <a:buFont typeface="Arial"/>
              <a:buNone/>
              <a:defRPr sz="1323" b="1" i="0" u="none" strike="noStrike" cap="none">
                <a:solidFill>
                  <a:schemeClr val="dk1"/>
                </a:solidFill>
                <a:latin typeface="Calibri"/>
                <a:ea typeface="Calibri"/>
                <a:cs typeface="Calibri"/>
                <a:sym typeface="Calibri"/>
              </a:defRPr>
            </a:lvl9pPr>
          </a:lstStyle>
          <a:p>
            <a:endParaRPr/>
          </a:p>
        </p:txBody>
      </p:sp>
      <p:sp>
        <p:nvSpPr>
          <p:cNvPr id="45" name="Shape 45"/>
          <p:cNvSpPr txBox="1">
            <a:spLocks noGrp="1"/>
          </p:cNvSpPr>
          <p:nvPr>
            <p:ph type="body" idx="4"/>
          </p:nvPr>
        </p:nvSpPr>
        <p:spPr>
          <a:xfrm>
            <a:off x="5103316" y="2761381"/>
            <a:ext cx="4285579" cy="4061576"/>
          </a:xfrm>
          <a:prstGeom prst="rect">
            <a:avLst/>
          </a:prstGeom>
          <a:noFill/>
          <a:ln>
            <a:noFill/>
          </a:ln>
        </p:spPr>
        <p:txBody>
          <a:bodyPr wrap="square" lIns="91425" tIns="91425" rIns="91425" bIns="91425" anchor="t" anchorCtr="0"/>
          <a:lstStyle>
            <a:lvl1pPr marL="189006" marR="0" lvl="0" indent="-42003" algn="l" rtl="0">
              <a:lnSpc>
                <a:spcPct val="90000"/>
              </a:lnSpc>
              <a:spcBef>
                <a:spcPts val="827"/>
              </a:spcBef>
              <a:buClr>
                <a:schemeClr val="dk1"/>
              </a:buClr>
              <a:buSzPts val="2315"/>
              <a:buFont typeface="Arial"/>
              <a:buChar char="•"/>
              <a:defRPr sz="2315" b="0" i="0" u="none" strike="noStrike" cap="none">
                <a:solidFill>
                  <a:schemeClr val="dk1"/>
                </a:solidFill>
                <a:latin typeface="Calibri"/>
                <a:ea typeface="Calibri"/>
                <a:cs typeface="Calibri"/>
                <a:sym typeface="Calibri"/>
              </a:defRPr>
            </a:lvl1pPr>
            <a:lvl2pPr marL="567019" marR="0" lvl="1" indent="-63022" algn="l" rtl="0">
              <a:lnSpc>
                <a:spcPct val="90000"/>
              </a:lnSpc>
              <a:spcBef>
                <a:spcPts val="413"/>
              </a:spcBef>
              <a:buClr>
                <a:schemeClr val="dk1"/>
              </a:buClr>
              <a:buSzPts val="1984"/>
              <a:buFont typeface="Arial"/>
              <a:buChar char="•"/>
              <a:defRPr sz="1984" b="0" i="0" u="none" strike="noStrike" cap="none">
                <a:solidFill>
                  <a:schemeClr val="dk1"/>
                </a:solidFill>
                <a:latin typeface="Calibri"/>
                <a:ea typeface="Calibri"/>
                <a:cs typeface="Calibri"/>
                <a:sym typeface="Calibri"/>
              </a:defRPr>
            </a:lvl2pPr>
            <a:lvl3pPr marL="945032" marR="0" lvl="2" indent="-83977" algn="l" rtl="0">
              <a:lnSpc>
                <a:spcPct val="90000"/>
              </a:lnSpc>
              <a:spcBef>
                <a:spcPts val="413"/>
              </a:spcBef>
              <a:buClr>
                <a:schemeClr val="dk1"/>
              </a:buClr>
              <a:buSzPts val="1654"/>
              <a:buFont typeface="Arial"/>
              <a:buChar char="•"/>
              <a:defRPr sz="1654" b="0" i="0" u="none" strike="noStrike" cap="none">
                <a:solidFill>
                  <a:schemeClr val="dk1"/>
                </a:solidFill>
                <a:latin typeface="Calibri"/>
                <a:ea typeface="Calibri"/>
                <a:cs typeface="Calibri"/>
                <a:sym typeface="Calibri"/>
              </a:defRPr>
            </a:lvl3pPr>
            <a:lvl4pPr marL="1323045" marR="0" lvl="3"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4pPr>
            <a:lvl5pPr marL="1701058" marR="0" lvl="4"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5pPr>
            <a:lvl6pPr marL="2079071" marR="0" lvl="5"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6pPr>
            <a:lvl7pPr marL="2457084" marR="0" lvl="6"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7pPr>
            <a:lvl8pPr marL="2835097" marR="0" lvl="7"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8pPr>
            <a:lvl9pPr marL="3213110" marR="0" lvl="8" indent="-94518"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9pPr>
          </a:lstStyle>
          <a:p>
            <a:endParaRPr/>
          </a:p>
        </p:txBody>
      </p:sp>
      <p:sp>
        <p:nvSpPr>
          <p:cNvPr id="46" name="Shape 46"/>
          <p:cNvSpPr txBox="1">
            <a:spLocks noGrp="1"/>
          </p:cNvSpPr>
          <p:nvPr>
            <p:ph type="dt" idx="10"/>
          </p:nvPr>
        </p:nvSpPr>
        <p:spPr>
          <a:xfrm>
            <a:off x="693043" y="7006699"/>
            <a:ext cx="2268141" cy="402483"/>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992">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47" name="Shape 47"/>
          <p:cNvSpPr txBox="1">
            <a:spLocks noGrp="1"/>
          </p:cNvSpPr>
          <p:nvPr>
            <p:ph type="ftr" idx="11"/>
          </p:nvPr>
        </p:nvSpPr>
        <p:spPr>
          <a:xfrm>
            <a:off x="3339207" y="7006699"/>
            <a:ext cx="3402211" cy="402483"/>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992">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48" name="Shape 48"/>
          <p:cNvSpPr txBox="1">
            <a:spLocks noGrp="1"/>
          </p:cNvSpPr>
          <p:nvPr>
            <p:ph type="sldNum" idx="12"/>
          </p:nvPr>
        </p:nvSpPr>
        <p:spPr>
          <a:xfrm>
            <a:off x="7119441" y="7006699"/>
            <a:ext cx="2268141" cy="402483"/>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992">
                <a:solidFill>
                  <a:srgbClr val="888888"/>
                </a:solidFill>
                <a:latin typeface="Arial"/>
                <a:ea typeface="Arial"/>
                <a:cs typeface="Arial"/>
                <a:sym typeface="Arial"/>
              </a:rPr>
              <a:t>‹#›</a:t>
            </a:fld>
            <a:endParaRPr lang="en-US" sz="992">
              <a:solidFill>
                <a:srgbClr val="888888"/>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693043" y="402483"/>
            <a:ext cx="8694539" cy="1461188"/>
          </a:xfrm>
          <a:prstGeom prst="rect">
            <a:avLst/>
          </a:prstGeom>
          <a:noFill/>
          <a:ln>
            <a:noFill/>
          </a:ln>
        </p:spPr>
        <p:txBody>
          <a:bodyPr wrap="square" lIns="91425" tIns="91425" rIns="91425" bIns="91425" anchor="ctr" anchorCtr="0"/>
          <a:lstStyle>
            <a:lvl1pPr marL="0" marR="0" lvl="0" indent="0" algn="l" rtl="0">
              <a:lnSpc>
                <a:spcPct val="90000"/>
              </a:lnSpc>
              <a:spcBef>
                <a:spcPts val="0"/>
              </a:spcBef>
              <a:buClr>
                <a:schemeClr val="dk1"/>
              </a:buClr>
              <a:buSzPts val="3638"/>
              <a:buFont typeface="Calibri"/>
              <a:buNone/>
              <a:defRPr sz="3638" b="0" i="0" u="none" strike="noStrike" cap="none">
                <a:solidFill>
                  <a:schemeClr val="dk1"/>
                </a:solidFill>
                <a:latin typeface="Calibri"/>
                <a:ea typeface="Calibri"/>
                <a:cs typeface="Calibri"/>
                <a:sym typeface="Calibri"/>
              </a:defRPr>
            </a:lvl1pPr>
            <a:lvl2pPr lvl="1" indent="0">
              <a:spcBef>
                <a:spcPts val="0"/>
              </a:spcBef>
              <a:buSzPts val="1400"/>
              <a:buNone/>
              <a:defRPr sz="1800"/>
            </a:lvl2pPr>
            <a:lvl3pPr lvl="2" indent="0">
              <a:spcBef>
                <a:spcPts val="0"/>
              </a:spcBef>
              <a:buSzPts val="1400"/>
              <a:buNone/>
              <a:defRPr sz="1800"/>
            </a:lvl3pPr>
            <a:lvl4pPr lvl="3" indent="0">
              <a:spcBef>
                <a:spcPts val="0"/>
              </a:spcBef>
              <a:buSzPts val="1400"/>
              <a:buNone/>
              <a:defRPr sz="1800"/>
            </a:lvl4pPr>
            <a:lvl5pPr lvl="4" indent="0">
              <a:spcBef>
                <a:spcPts val="0"/>
              </a:spcBef>
              <a:buSzPts val="1400"/>
              <a:buNone/>
              <a:defRPr sz="1800"/>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51" name="Shape 51"/>
          <p:cNvSpPr txBox="1">
            <a:spLocks noGrp="1"/>
          </p:cNvSpPr>
          <p:nvPr>
            <p:ph type="dt" idx="10"/>
          </p:nvPr>
        </p:nvSpPr>
        <p:spPr>
          <a:xfrm>
            <a:off x="693043" y="7006699"/>
            <a:ext cx="2268141" cy="402483"/>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992">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52" name="Shape 52"/>
          <p:cNvSpPr txBox="1">
            <a:spLocks noGrp="1"/>
          </p:cNvSpPr>
          <p:nvPr>
            <p:ph type="ftr" idx="11"/>
          </p:nvPr>
        </p:nvSpPr>
        <p:spPr>
          <a:xfrm>
            <a:off x="3339207" y="7006699"/>
            <a:ext cx="3402211" cy="402483"/>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992">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53" name="Shape 53"/>
          <p:cNvSpPr txBox="1">
            <a:spLocks noGrp="1"/>
          </p:cNvSpPr>
          <p:nvPr>
            <p:ph type="sldNum" idx="12"/>
          </p:nvPr>
        </p:nvSpPr>
        <p:spPr>
          <a:xfrm>
            <a:off x="7119441" y="7006699"/>
            <a:ext cx="2268141" cy="402483"/>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992">
                <a:solidFill>
                  <a:srgbClr val="888888"/>
                </a:solidFill>
                <a:latin typeface="Arial"/>
                <a:ea typeface="Arial"/>
                <a:cs typeface="Arial"/>
                <a:sym typeface="Arial"/>
              </a:rPr>
              <a:t>‹#›</a:t>
            </a:fld>
            <a:endParaRPr lang="en-US" sz="992">
              <a:solidFill>
                <a:srgbClr val="888888"/>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4"/>
        <p:cNvGrpSpPr/>
        <p:nvPr/>
      </p:nvGrpSpPr>
      <p:grpSpPr>
        <a:xfrm>
          <a:off x="0" y="0"/>
          <a:ext cx="0" cy="0"/>
          <a:chOff x="0" y="0"/>
          <a:chExt cx="0" cy="0"/>
        </a:xfrm>
      </p:grpSpPr>
      <p:sp>
        <p:nvSpPr>
          <p:cNvPr id="55" name="Shape 55"/>
          <p:cNvSpPr txBox="1">
            <a:spLocks noGrp="1"/>
          </p:cNvSpPr>
          <p:nvPr>
            <p:ph type="dt" idx="10"/>
          </p:nvPr>
        </p:nvSpPr>
        <p:spPr>
          <a:xfrm>
            <a:off x="693043" y="7006699"/>
            <a:ext cx="2268141" cy="402483"/>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992">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56" name="Shape 56"/>
          <p:cNvSpPr txBox="1">
            <a:spLocks noGrp="1"/>
          </p:cNvSpPr>
          <p:nvPr>
            <p:ph type="ftr" idx="11"/>
          </p:nvPr>
        </p:nvSpPr>
        <p:spPr>
          <a:xfrm>
            <a:off x="3339207" y="7006699"/>
            <a:ext cx="3402211" cy="402483"/>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992">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57" name="Shape 57"/>
          <p:cNvSpPr txBox="1">
            <a:spLocks noGrp="1"/>
          </p:cNvSpPr>
          <p:nvPr>
            <p:ph type="sldNum" idx="12"/>
          </p:nvPr>
        </p:nvSpPr>
        <p:spPr>
          <a:xfrm>
            <a:off x="7119441" y="7006699"/>
            <a:ext cx="2268141" cy="402483"/>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992">
                <a:solidFill>
                  <a:srgbClr val="888888"/>
                </a:solidFill>
                <a:latin typeface="Arial"/>
                <a:ea typeface="Arial"/>
                <a:cs typeface="Arial"/>
                <a:sym typeface="Arial"/>
              </a:rPr>
              <a:t>‹#›</a:t>
            </a:fld>
            <a:endParaRPr lang="en-US" sz="992">
              <a:solidFill>
                <a:srgbClr val="888888"/>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694356" y="503978"/>
            <a:ext cx="3251264" cy="1763924"/>
          </a:xfrm>
          <a:prstGeom prst="rect">
            <a:avLst/>
          </a:prstGeom>
          <a:noFill/>
          <a:ln>
            <a:noFill/>
          </a:ln>
        </p:spPr>
        <p:txBody>
          <a:bodyPr wrap="square" lIns="91425" tIns="91425" rIns="91425" bIns="91425" anchor="b" anchorCtr="0"/>
          <a:lstStyle>
            <a:lvl1pPr marL="0" marR="0" lvl="0" indent="0" algn="l" rtl="0">
              <a:lnSpc>
                <a:spcPct val="90000"/>
              </a:lnSpc>
              <a:spcBef>
                <a:spcPts val="0"/>
              </a:spcBef>
              <a:buClr>
                <a:schemeClr val="dk1"/>
              </a:buClr>
              <a:buSzPts val="2646"/>
              <a:buFont typeface="Calibri"/>
              <a:buNone/>
              <a:defRPr sz="2646" b="0" i="0" u="none" strike="noStrike" cap="none">
                <a:solidFill>
                  <a:schemeClr val="dk1"/>
                </a:solidFill>
                <a:latin typeface="Calibri"/>
                <a:ea typeface="Calibri"/>
                <a:cs typeface="Calibri"/>
                <a:sym typeface="Calibri"/>
              </a:defRPr>
            </a:lvl1pPr>
            <a:lvl2pPr lvl="1" indent="0">
              <a:spcBef>
                <a:spcPts val="0"/>
              </a:spcBef>
              <a:buSzPts val="1400"/>
              <a:buNone/>
              <a:defRPr sz="1800"/>
            </a:lvl2pPr>
            <a:lvl3pPr lvl="2" indent="0">
              <a:spcBef>
                <a:spcPts val="0"/>
              </a:spcBef>
              <a:buSzPts val="1400"/>
              <a:buNone/>
              <a:defRPr sz="1800"/>
            </a:lvl3pPr>
            <a:lvl4pPr lvl="3" indent="0">
              <a:spcBef>
                <a:spcPts val="0"/>
              </a:spcBef>
              <a:buSzPts val="1400"/>
              <a:buNone/>
              <a:defRPr sz="1800"/>
            </a:lvl4pPr>
            <a:lvl5pPr lvl="4" indent="0">
              <a:spcBef>
                <a:spcPts val="0"/>
              </a:spcBef>
              <a:buSzPts val="1400"/>
              <a:buNone/>
              <a:defRPr sz="1800"/>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60" name="Shape 60"/>
          <p:cNvSpPr txBox="1">
            <a:spLocks noGrp="1"/>
          </p:cNvSpPr>
          <p:nvPr>
            <p:ph type="body" idx="1"/>
          </p:nvPr>
        </p:nvSpPr>
        <p:spPr>
          <a:xfrm>
            <a:off x="4285579" y="1088454"/>
            <a:ext cx="5103316" cy="5372269"/>
          </a:xfrm>
          <a:prstGeom prst="rect">
            <a:avLst/>
          </a:prstGeom>
          <a:noFill/>
          <a:ln>
            <a:noFill/>
          </a:ln>
        </p:spPr>
        <p:txBody>
          <a:bodyPr wrap="square" lIns="91425" tIns="91425" rIns="91425" bIns="91425" anchor="t" anchorCtr="0"/>
          <a:lstStyle>
            <a:lvl1pPr marL="189006" marR="0" lvl="0" indent="-20985" algn="l" rtl="0">
              <a:lnSpc>
                <a:spcPct val="90000"/>
              </a:lnSpc>
              <a:spcBef>
                <a:spcPts val="827"/>
              </a:spcBef>
              <a:buClr>
                <a:schemeClr val="dk1"/>
              </a:buClr>
              <a:buSzPts val="2646"/>
              <a:buFont typeface="Arial"/>
              <a:buChar char="•"/>
              <a:defRPr sz="2646" b="0" i="0" u="none" strike="noStrike" cap="none">
                <a:solidFill>
                  <a:schemeClr val="dk1"/>
                </a:solidFill>
                <a:latin typeface="Calibri"/>
                <a:ea typeface="Calibri"/>
                <a:cs typeface="Calibri"/>
                <a:sym typeface="Calibri"/>
              </a:defRPr>
            </a:lvl1pPr>
            <a:lvl2pPr marL="567019" marR="0" lvl="1" indent="-42003" algn="l" rtl="0">
              <a:lnSpc>
                <a:spcPct val="90000"/>
              </a:lnSpc>
              <a:spcBef>
                <a:spcPts val="413"/>
              </a:spcBef>
              <a:buClr>
                <a:schemeClr val="dk1"/>
              </a:buClr>
              <a:buSzPts val="2315"/>
              <a:buFont typeface="Arial"/>
              <a:buChar char="•"/>
              <a:defRPr sz="2315" b="0" i="0" u="none" strike="noStrike" cap="none">
                <a:solidFill>
                  <a:schemeClr val="dk1"/>
                </a:solidFill>
                <a:latin typeface="Calibri"/>
                <a:ea typeface="Calibri"/>
                <a:cs typeface="Calibri"/>
                <a:sym typeface="Calibri"/>
              </a:defRPr>
            </a:lvl2pPr>
            <a:lvl3pPr marL="945032" marR="0" lvl="2" indent="-63022" algn="l" rtl="0">
              <a:lnSpc>
                <a:spcPct val="90000"/>
              </a:lnSpc>
              <a:spcBef>
                <a:spcPts val="413"/>
              </a:spcBef>
              <a:buClr>
                <a:schemeClr val="dk1"/>
              </a:buClr>
              <a:buSzPts val="1984"/>
              <a:buFont typeface="Arial"/>
              <a:buChar char="•"/>
              <a:defRPr sz="1984" b="0" i="0" u="none" strike="noStrike" cap="none">
                <a:solidFill>
                  <a:schemeClr val="dk1"/>
                </a:solidFill>
                <a:latin typeface="Calibri"/>
                <a:ea typeface="Calibri"/>
                <a:cs typeface="Calibri"/>
                <a:sym typeface="Calibri"/>
              </a:defRPr>
            </a:lvl3pPr>
            <a:lvl4pPr marL="1323045" marR="0" lvl="3" indent="-83977" algn="l" rtl="0">
              <a:lnSpc>
                <a:spcPct val="90000"/>
              </a:lnSpc>
              <a:spcBef>
                <a:spcPts val="413"/>
              </a:spcBef>
              <a:buClr>
                <a:schemeClr val="dk1"/>
              </a:buClr>
              <a:buSzPts val="1654"/>
              <a:buFont typeface="Arial"/>
              <a:buChar char="•"/>
              <a:defRPr sz="1654" b="0" i="0" u="none" strike="noStrike" cap="none">
                <a:solidFill>
                  <a:schemeClr val="dk1"/>
                </a:solidFill>
                <a:latin typeface="Calibri"/>
                <a:ea typeface="Calibri"/>
                <a:cs typeface="Calibri"/>
                <a:sym typeface="Calibri"/>
              </a:defRPr>
            </a:lvl4pPr>
            <a:lvl5pPr marL="1701058" marR="0" lvl="4" indent="-83977" algn="l" rtl="0">
              <a:lnSpc>
                <a:spcPct val="90000"/>
              </a:lnSpc>
              <a:spcBef>
                <a:spcPts val="413"/>
              </a:spcBef>
              <a:buClr>
                <a:schemeClr val="dk1"/>
              </a:buClr>
              <a:buSzPts val="1654"/>
              <a:buFont typeface="Arial"/>
              <a:buChar char="•"/>
              <a:defRPr sz="1654" b="0" i="0" u="none" strike="noStrike" cap="none">
                <a:solidFill>
                  <a:schemeClr val="dk1"/>
                </a:solidFill>
                <a:latin typeface="Calibri"/>
                <a:ea typeface="Calibri"/>
                <a:cs typeface="Calibri"/>
                <a:sym typeface="Calibri"/>
              </a:defRPr>
            </a:lvl5pPr>
            <a:lvl6pPr marL="2079071" marR="0" lvl="5" indent="-83976" algn="l" rtl="0">
              <a:lnSpc>
                <a:spcPct val="90000"/>
              </a:lnSpc>
              <a:spcBef>
                <a:spcPts val="413"/>
              </a:spcBef>
              <a:buClr>
                <a:schemeClr val="dk1"/>
              </a:buClr>
              <a:buSzPts val="1654"/>
              <a:buFont typeface="Arial"/>
              <a:buChar char="•"/>
              <a:defRPr sz="1654" b="0" i="0" u="none" strike="noStrike" cap="none">
                <a:solidFill>
                  <a:schemeClr val="dk1"/>
                </a:solidFill>
                <a:latin typeface="Calibri"/>
                <a:ea typeface="Calibri"/>
                <a:cs typeface="Calibri"/>
                <a:sym typeface="Calibri"/>
              </a:defRPr>
            </a:lvl6pPr>
            <a:lvl7pPr marL="2457084" marR="0" lvl="6" indent="-83976" algn="l" rtl="0">
              <a:lnSpc>
                <a:spcPct val="90000"/>
              </a:lnSpc>
              <a:spcBef>
                <a:spcPts val="413"/>
              </a:spcBef>
              <a:buClr>
                <a:schemeClr val="dk1"/>
              </a:buClr>
              <a:buSzPts val="1654"/>
              <a:buFont typeface="Arial"/>
              <a:buChar char="•"/>
              <a:defRPr sz="1654" b="0" i="0" u="none" strike="noStrike" cap="none">
                <a:solidFill>
                  <a:schemeClr val="dk1"/>
                </a:solidFill>
                <a:latin typeface="Calibri"/>
                <a:ea typeface="Calibri"/>
                <a:cs typeface="Calibri"/>
                <a:sym typeface="Calibri"/>
              </a:defRPr>
            </a:lvl7pPr>
            <a:lvl8pPr marL="2835097" marR="0" lvl="7" indent="-83976" algn="l" rtl="0">
              <a:lnSpc>
                <a:spcPct val="90000"/>
              </a:lnSpc>
              <a:spcBef>
                <a:spcPts val="413"/>
              </a:spcBef>
              <a:buClr>
                <a:schemeClr val="dk1"/>
              </a:buClr>
              <a:buSzPts val="1654"/>
              <a:buFont typeface="Arial"/>
              <a:buChar char="•"/>
              <a:defRPr sz="1654" b="0" i="0" u="none" strike="noStrike" cap="none">
                <a:solidFill>
                  <a:schemeClr val="dk1"/>
                </a:solidFill>
                <a:latin typeface="Calibri"/>
                <a:ea typeface="Calibri"/>
                <a:cs typeface="Calibri"/>
                <a:sym typeface="Calibri"/>
              </a:defRPr>
            </a:lvl8pPr>
            <a:lvl9pPr marL="3213110" marR="0" lvl="8" indent="-83977" algn="l" rtl="0">
              <a:lnSpc>
                <a:spcPct val="90000"/>
              </a:lnSpc>
              <a:spcBef>
                <a:spcPts val="413"/>
              </a:spcBef>
              <a:buClr>
                <a:schemeClr val="dk1"/>
              </a:buClr>
              <a:buSzPts val="1654"/>
              <a:buFont typeface="Arial"/>
              <a:buChar char="•"/>
              <a:defRPr sz="1654" b="0" i="0" u="none" strike="noStrike" cap="none">
                <a:solidFill>
                  <a:schemeClr val="dk1"/>
                </a:solidFill>
                <a:latin typeface="Calibri"/>
                <a:ea typeface="Calibri"/>
                <a:cs typeface="Calibri"/>
                <a:sym typeface="Calibri"/>
              </a:defRPr>
            </a:lvl9pPr>
          </a:lstStyle>
          <a:p>
            <a:endParaRPr/>
          </a:p>
        </p:txBody>
      </p:sp>
      <p:sp>
        <p:nvSpPr>
          <p:cNvPr id="61" name="Shape 61"/>
          <p:cNvSpPr txBox="1">
            <a:spLocks noGrp="1"/>
          </p:cNvSpPr>
          <p:nvPr>
            <p:ph type="body" idx="2"/>
          </p:nvPr>
        </p:nvSpPr>
        <p:spPr>
          <a:xfrm>
            <a:off x="694356" y="2267902"/>
            <a:ext cx="3251264" cy="4201570"/>
          </a:xfrm>
          <a:prstGeom prst="rect">
            <a:avLst/>
          </a:prstGeom>
          <a:noFill/>
          <a:ln>
            <a:noFill/>
          </a:ln>
        </p:spPr>
        <p:txBody>
          <a:bodyPr wrap="square" lIns="91425" tIns="91425" rIns="91425" bIns="91425" anchor="t" anchorCtr="0"/>
          <a:lstStyle>
            <a:lvl1pPr marL="0" marR="0" lvl="0" indent="0" algn="l" rtl="0">
              <a:lnSpc>
                <a:spcPct val="90000"/>
              </a:lnSpc>
              <a:spcBef>
                <a:spcPts val="827"/>
              </a:spcBef>
              <a:buClr>
                <a:schemeClr val="dk1"/>
              </a:buClr>
              <a:buSzPts val="1323"/>
              <a:buFont typeface="Arial"/>
              <a:buNone/>
              <a:defRPr sz="1323" b="0" i="0" u="none" strike="noStrike" cap="none">
                <a:solidFill>
                  <a:schemeClr val="dk1"/>
                </a:solidFill>
                <a:latin typeface="Calibri"/>
                <a:ea typeface="Calibri"/>
                <a:cs typeface="Calibri"/>
                <a:sym typeface="Calibri"/>
              </a:defRPr>
            </a:lvl1pPr>
            <a:lvl2pPr marL="378013" marR="0" lvl="1" indent="0" algn="l" rtl="0">
              <a:lnSpc>
                <a:spcPct val="90000"/>
              </a:lnSpc>
              <a:spcBef>
                <a:spcPts val="413"/>
              </a:spcBef>
              <a:buClr>
                <a:schemeClr val="dk1"/>
              </a:buClr>
              <a:buSzPts val="1158"/>
              <a:buFont typeface="Arial"/>
              <a:buNone/>
              <a:defRPr sz="1158" b="0" i="0" u="none" strike="noStrike" cap="none">
                <a:solidFill>
                  <a:schemeClr val="dk1"/>
                </a:solidFill>
                <a:latin typeface="Calibri"/>
                <a:ea typeface="Calibri"/>
                <a:cs typeface="Calibri"/>
                <a:sym typeface="Calibri"/>
              </a:defRPr>
            </a:lvl2pPr>
            <a:lvl3pPr marL="756026" marR="0" lvl="2" indent="0" algn="l" rtl="0">
              <a:lnSpc>
                <a:spcPct val="90000"/>
              </a:lnSpc>
              <a:spcBef>
                <a:spcPts val="413"/>
              </a:spcBef>
              <a:buClr>
                <a:schemeClr val="dk1"/>
              </a:buClr>
              <a:buSzPts val="992"/>
              <a:buFont typeface="Arial"/>
              <a:buNone/>
              <a:defRPr sz="992" b="0" i="0" u="none" strike="noStrike" cap="none">
                <a:solidFill>
                  <a:schemeClr val="dk1"/>
                </a:solidFill>
                <a:latin typeface="Calibri"/>
                <a:ea typeface="Calibri"/>
                <a:cs typeface="Calibri"/>
                <a:sym typeface="Calibri"/>
              </a:defRPr>
            </a:lvl3pPr>
            <a:lvl4pPr marL="1134039" marR="0" lvl="3" indent="0" algn="l" rtl="0">
              <a:lnSpc>
                <a:spcPct val="90000"/>
              </a:lnSpc>
              <a:spcBef>
                <a:spcPts val="413"/>
              </a:spcBef>
              <a:buClr>
                <a:schemeClr val="dk1"/>
              </a:buClr>
              <a:buSzPts val="827"/>
              <a:buFont typeface="Arial"/>
              <a:buNone/>
              <a:defRPr sz="827" b="0" i="0" u="none" strike="noStrike" cap="none">
                <a:solidFill>
                  <a:schemeClr val="dk1"/>
                </a:solidFill>
                <a:latin typeface="Calibri"/>
                <a:ea typeface="Calibri"/>
                <a:cs typeface="Calibri"/>
                <a:sym typeface="Calibri"/>
              </a:defRPr>
            </a:lvl4pPr>
            <a:lvl5pPr marL="1512052" marR="0" lvl="4" indent="0" algn="l" rtl="0">
              <a:lnSpc>
                <a:spcPct val="90000"/>
              </a:lnSpc>
              <a:spcBef>
                <a:spcPts val="413"/>
              </a:spcBef>
              <a:buClr>
                <a:schemeClr val="dk1"/>
              </a:buClr>
              <a:buSzPts val="827"/>
              <a:buFont typeface="Arial"/>
              <a:buNone/>
              <a:defRPr sz="827" b="0" i="0" u="none" strike="noStrike" cap="none">
                <a:solidFill>
                  <a:schemeClr val="dk1"/>
                </a:solidFill>
                <a:latin typeface="Calibri"/>
                <a:ea typeface="Calibri"/>
                <a:cs typeface="Calibri"/>
                <a:sym typeface="Calibri"/>
              </a:defRPr>
            </a:lvl5pPr>
            <a:lvl6pPr marL="1890065" marR="0" lvl="5" indent="0" algn="l" rtl="0">
              <a:lnSpc>
                <a:spcPct val="90000"/>
              </a:lnSpc>
              <a:spcBef>
                <a:spcPts val="413"/>
              </a:spcBef>
              <a:buClr>
                <a:schemeClr val="dk1"/>
              </a:buClr>
              <a:buSzPts val="827"/>
              <a:buFont typeface="Arial"/>
              <a:buNone/>
              <a:defRPr sz="827" b="0" i="0" u="none" strike="noStrike" cap="none">
                <a:solidFill>
                  <a:schemeClr val="dk1"/>
                </a:solidFill>
                <a:latin typeface="Calibri"/>
                <a:ea typeface="Calibri"/>
                <a:cs typeface="Calibri"/>
                <a:sym typeface="Calibri"/>
              </a:defRPr>
            </a:lvl6pPr>
            <a:lvl7pPr marL="2268078" marR="0" lvl="6" indent="0" algn="l" rtl="0">
              <a:lnSpc>
                <a:spcPct val="90000"/>
              </a:lnSpc>
              <a:spcBef>
                <a:spcPts val="413"/>
              </a:spcBef>
              <a:buClr>
                <a:schemeClr val="dk1"/>
              </a:buClr>
              <a:buSzPts val="827"/>
              <a:buFont typeface="Arial"/>
              <a:buNone/>
              <a:defRPr sz="827" b="0" i="0" u="none" strike="noStrike" cap="none">
                <a:solidFill>
                  <a:schemeClr val="dk1"/>
                </a:solidFill>
                <a:latin typeface="Calibri"/>
                <a:ea typeface="Calibri"/>
                <a:cs typeface="Calibri"/>
                <a:sym typeface="Calibri"/>
              </a:defRPr>
            </a:lvl7pPr>
            <a:lvl8pPr marL="2646091" marR="0" lvl="7" indent="0" algn="l" rtl="0">
              <a:lnSpc>
                <a:spcPct val="90000"/>
              </a:lnSpc>
              <a:spcBef>
                <a:spcPts val="413"/>
              </a:spcBef>
              <a:buClr>
                <a:schemeClr val="dk1"/>
              </a:buClr>
              <a:buSzPts val="827"/>
              <a:buFont typeface="Arial"/>
              <a:buNone/>
              <a:defRPr sz="827" b="0" i="0" u="none" strike="noStrike" cap="none">
                <a:solidFill>
                  <a:schemeClr val="dk1"/>
                </a:solidFill>
                <a:latin typeface="Calibri"/>
                <a:ea typeface="Calibri"/>
                <a:cs typeface="Calibri"/>
                <a:sym typeface="Calibri"/>
              </a:defRPr>
            </a:lvl8pPr>
            <a:lvl9pPr marL="3024104" marR="0" lvl="8" indent="0" algn="l" rtl="0">
              <a:lnSpc>
                <a:spcPct val="90000"/>
              </a:lnSpc>
              <a:spcBef>
                <a:spcPts val="413"/>
              </a:spcBef>
              <a:buClr>
                <a:schemeClr val="dk1"/>
              </a:buClr>
              <a:buSzPts val="827"/>
              <a:buFont typeface="Arial"/>
              <a:buNone/>
              <a:defRPr sz="827"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dt" idx="10"/>
          </p:nvPr>
        </p:nvSpPr>
        <p:spPr>
          <a:xfrm>
            <a:off x="693043" y="7006699"/>
            <a:ext cx="2268141" cy="402483"/>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992">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63" name="Shape 63"/>
          <p:cNvSpPr txBox="1">
            <a:spLocks noGrp="1"/>
          </p:cNvSpPr>
          <p:nvPr>
            <p:ph type="ftr" idx="11"/>
          </p:nvPr>
        </p:nvSpPr>
        <p:spPr>
          <a:xfrm>
            <a:off x="3339207" y="7006699"/>
            <a:ext cx="3402211" cy="402483"/>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992">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64" name="Shape 64"/>
          <p:cNvSpPr txBox="1">
            <a:spLocks noGrp="1"/>
          </p:cNvSpPr>
          <p:nvPr>
            <p:ph type="sldNum" idx="12"/>
          </p:nvPr>
        </p:nvSpPr>
        <p:spPr>
          <a:xfrm>
            <a:off x="7119441" y="7006699"/>
            <a:ext cx="2268141" cy="402483"/>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992">
                <a:solidFill>
                  <a:srgbClr val="888888"/>
                </a:solidFill>
                <a:latin typeface="Arial"/>
                <a:ea typeface="Arial"/>
                <a:cs typeface="Arial"/>
                <a:sym typeface="Arial"/>
              </a:rPr>
              <a:t>‹#›</a:t>
            </a:fld>
            <a:endParaRPr lang="en-US" sz="992">
              <a:solidFill>
                <a:srgbClr val="888888"/>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694356" y="503978"/>
            <a:ext cx="3251264" cy="1763924"/>
          </a:xfrm>
          <a:prstGeom prst="rect">
            <a:avLst/>
          </a:prstGeom>
          <a:noFill/>
          <a:ln>
            <a:noFill/>
          </a:ln>
        </p:spPr>
        <p:txBody>
          <a:bodyPr wrap="square" lIns="91425" tIns="91425" rIns="91425" bIns="91425" anchor="b" anchorCtr="0"/>
          <a:lstStyle>
            <a:lvl1pPr marL="0" marR="0" lvl="0" indent="0" algn="l" rtl="0">
              <a:lnSpc>
                <a:spcPct val="90000"/>
              </a:lnSpc>
              <a:spcBef>
                <a:spcPts val="0"/>
              </a:spcBef>
              <a:buClr>
                <a:schemeClr val="dk1"/>
              </a:buClr>
              <a:buSzPts val="2646"/>
              <a:buFont typeface="Calibri"/>
              <a:buNone/>
              <a:defRPr sz="2646" b="0" i="0" u="none" strike="noStrike" cap="none">
                <a:solidFill>
                  <a:schemeClr val="dk1"/>
                </a:solidFill>
                <a:latin typeface="Calibri"/>
                <a:ea typeface="Calibri"/>
                <a:cs typeface="Calibri"/>
                <a:sym typeface="Calibri"/>
              </a:defRPr>
            </a:lvl1pPr>
            <a:lvl2pPr lvl="1" indent="0">
              <a:spcBef>
                <a:spcPts val="0"/>
              </a:spcBef>
              <a:buSzPts val="1400"/>
              <a:buNone/>
              <a:defRPr sz="1800"/>
            </a:lvl2pPr>
            <a:lvl3pPr lvl="2" indent="0">
              <a:spcBef>
                <a:spcPts val="0"/>
              </a:spcBef>
              <a:buSzPts val="1400"/>
              <a:buNone/>
              <a:defRPr sz="1800"/>
            </a:lvl3pPr>
            <a:lvl4pPr lvl="3" indent="0">
              <a:spcBef>
                <a:spcPts val="0"/>
              </a:spcBef>
              <a:buSzPts val="1400"/>
              <a:buNone/>
              <a:defRPr sz="1800"/>
            </a:lvl4pPr>
            <a:lvl5pPr lvl="4" indent="0">
              <a:spcBef>
                <a:spcPts val="0"/>
              </a:spcBef>
              <a:buSzPts val="1400"/>
              <a:buNone/>
              <a:defRPr sz="1800"/>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67" name="Shape 67"/>
          <p:cNvSpPr>
            <a:spLocks noGrp="1"/>
          </p:cNvSpPr>
          <p:nvPr>
            <p:ph type="pic" idx="2"/>
          </p:nvPr>
        </p:nvSpPr>
        <p:spPr>
          <a:xfrm>
            <a:off x="4285579" y="1088454"/>
            <a:ext cx="5103316" cy="5372269"/>
          </a:xfrm>
          <a:prstGeom prst="rect">
            <a:avLst/>
          </a:prstGeom>
          <a:noFill/>
          <a:ln>
            <a:noFill/>
          </a:ln>
        </p:spPr>
        <p:txBody>
          <a:bodyPr wrap="square" lIns="91425" tIns="91425" rIns="91425" bIns="91425" anchor="t" anchorCtr="0"/>
          <a:lstStyle>
            <a:lvl1pPr marL="0" marR="0" lvl="0" indent="0" algn="l" rtl="0">
              <a:lnSpc>
                <a:spcPct val="90000"/>
              </a:lnSpc>
              <a:spcBef>
                <a:spcPts val="827"/>
              </a:spcBef>
              <a:buClr>
                <a:schemeClr val="dk1"/>
              </a:buClr>
              <a:buSzPts val="2646"/>
              <a:buFont typeface="Arial"/>
              <a:buNone/>
              <a:defRPr sz="2646" b="0" i="0" u="none" strike="noStrike" cap="none">
                <a:solidFill>
                  <a:schemeClr val="dk1"/>
                </a:solidFill>
                <a:latin typeface="Calibri"/>
                <a:ea typeface="Calibri"/>
                <a:cs typeface="Calibri"/>
                <a:sym typeface="Calibri"/>
              </a:defRPr>
            </a:lvl1pPr>
            <a:lvl2pPr marL="378013" marR="0" lvl="1" indent="0" algn="l" rtl="0">
              <a:lnSpc>
                <a:spcPct val="90000"/>
              </a:lnSpc>
              <a:spcBef>
                <a:spcPts val="413"/>
              </a:spcBef>
              <a:buClr>
                <a:schemeClr val="dk1"/>
              </a:buClr>
              <a:buSzPts val="2315"/>
              <a:buFont typeface="Arial"/>
              <a:buNone/>
              <a:defRPr sz="2315" b="0" i="0" u="none" strike="noStrike" cap="none">
                <a:solidFill>
                  <a:schemeClr val="dk1"/>
                </a:solidFill>
                <a:latin typeface="Calibri"/>
                <a:ea typeface="Calibri"/>
                <a:cs typeface="Calibri"/>
                <a:sym typeface="Calibri"/>
              </a:defRPr>
            </a:lvl2pPr>
            <a:lvl3pPr marL="756026" marR="0" lvl="2" indent="0" algn="l" rtl="0">
              <a:lnSpc>
                <a:spcPct val="90000"/>
              </a:lnSpc>
              <a:spcBef>
                <a:spcPts val="413"/>
              </a:spcBef>
              <a:buClr>
                <a:schemeClr val="dk1"/>
              </a:buClr>
              <a:buSzPts val="1984"/>
              <a:buFont typeface="Arial"/>
              <a:buNone/>
              <a:defRPr sz="1984" b="0" i="0" u="none" strike="noStrike" cap="none">
                <a:solidFill>
                  <a:schemeClr val="dk1"/>
                </a:solidFill>
                <a:latin typeface="Calibri"/>
                <a:ea typeface="Calibri"/>
                <a:cs typeface="Calibri"/>
                <a:sym typeface="Calibri"/>
              </a:defRPr>
            </a:lvl3pPr>
            <a:lvl4pPr marL="1134039" marR="0" lvl="3" indent="0" algn="l" rtl="0">
              <a:lnSpc>
                <a:spcPct val="90000"/>
              </a:lnSpc>
              <a:spcBef>
                <a:spcPts val="413"/>
              </a:spcBef>
              <a:buClr>
                <a:schemeClr val="dk1"/>
              </a:buClr>
              <a:buSzPts val="1654"/>
              <a:buFont typeface="Arial"/>
              <a:buNone/>
              <a:defRPr sz="1654" b="0" i="0" u="none" strike="noStrike" cap="none">
                <a:solidFill>
                  <a:schemeClr val="dk1"/>
                </a:solidFill>
                <a:latin typeface="Calibri"/>
                <a:ea typeface="Calibri"/>
                <a:cs typeface="Calibri"/>
                <a:sym typeface="Calibri"/>
              </a:defRPr>
            </a:lvl4pPr>
            <a:lvl5pPr marL="1512052" marR="0" lvl="4" indent="0" algn="l" rtl="0">
              <a:lnSpc>
                <a:spcPct val="90000"/>
              </a:lnSpc>
              <a:spcBef>
                <a:spcPts val="413"/>
              </a:spcBef>
              <a:buClr>
                <a:schemeClr val="dk1"/>
              </a:buClr>
              <a:buSzPts val="1654"/>
              <a:buFont typeface="Arial"/>
              <a:buNone/>
              <a:defRPr sz="1654" b="0" i="0" u="none" strike="noStrike" cap="none">
                <a:solidFill>
                  <a:schemeClr val="dk1"/>
                </a:solidFill>
                <a:latin typeface="Calibri"/>
                <a:ea typeface="Calibri"/>
                <a:cs typeface="Calibri"/>
                <a:sym typeface="Calibri"/>
              </a:defRPr>
            </a:lvl5pPr>
            <a:lvl6pPr marL="1890065" marR="0" lvl="5" indent="0" algn="l" rtl="0">
              <a:lnSpc>
                <a:spcPct val="90000"/>
              </a:lnSpc>
              <a:spcBef>
                <a:spcPts val="413"/>
              </a:spcBef>
              <a:buClr>
                <a:schemeClr val="dk1"/>
              </a:buClr>
              <a:buSzPts val="1654"/>
              <a:buFont typeface="Arial"/>
              <a:buNone/>
              <a:defRPr sz="1654" b="0" i="0" u="none" strike="noStrike" cap="none">
                <a:solidFill>
                  <a:schemeClr val="dk1"/>
                </a:solidFill>
                <a:latin typeface="Calibri"/>
                <a:ea typeface="Calibri"/>
                <a:cs typeface="Calibri"/>
                <a:sym typeface="Calibri"/>
              </a:defRPr>
            </a:lvl6pPr>
            <a:lvl7pPr marL="2268078" marR="0" lvl="6" indent="0" algn="l" rtl="0">
              <a:lnSpc>
                <a:spcPct val="90000"/>
              </a:lnSpc>
              <a:spcBef>
                <a:spcPts val="413"/>
              </a:spcBef>
              <a:buClr>
                <a:schemeClr val="dk1"/>
              </a:buClr>
              <a:buSzPts val="1654"/>
              <a:buFont typeface="Arial"/>
              <a:buNone/>
              <a:defRPr sz="1654" b="0" i="0" u="none" strike="noStrike" cap="none">
                <a:solidFill>
                  <a:schemeClr val="dk1"/>
                </a:solidFill>
                <a:latin typeface="Calibri"/>
                <a:ea typeface="Calibri"/>
                <a:cs typeface="Calibri"/>
                <a:sym typeface="Calibri"/>
              </a:defRPr>
            </a:lvl7pPr>
            <a:lvl8pPr marL="2646091" marR="0" lvl="7" indent="0" algn="l" rtl="0">
              <a:lnSpc>
                <a:spcPct val="90000"/>
              </a:lnSpc>
              <a:spcBef>
                <a:spcPts val="413"/>
              </a:spcBef>
              <a:buClr>
                <a:schemeClr val="dk1"/>
              </a:buClr>
              <a:buSzPts val="1654"/>
              <a:buFont typeface="Arial"/>
              <a:buNone/>
              <a:defRPr sz="1654" b="0" i="0" u="none" strike="noStrike" cap="none">
                <a:solidFill>
                  <a:schemeClr val="dk1"/>
                </a:solidFill>
                <a:latin typeface="Calibri"/>
                <a:ea typeface="Calibri"/>
                <a:cs typeface="Calibri"/>
                <a:sym typeface="Calibri"/>
              </a:defRPr>
            </a:lvl8pPr>
            <a:lvl9pPr marL="3024104" marR="0" lvl="8" indent="0" algn="l" rtl="0">
              <a:lnSpc>
                <a:spcPct val="90000"/>
              </a:lnSpc>
              <a:spcBef>
                <a:spcPts val="413"/>
              </a:spcBef>
              <a:buClr>
                <a:schemeClr val="dk1"/>
              </a:buClr>
              <a:buSzPts val="1654"/>
              <a:buFont typeface="Arial"/>
              <a:buNone/>
              <a:defRPr sz="1654"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body" idx="1"/>
          </p:nvPr>
        </p:nvSpPr>
        <p:spPr>
          <a:xfrm>
            <a:off x="694356" y="2267902"/>
            <a:ext cx="3251264" cy="4201570"/>
          </a:xfrm>
          <a:prstGeom prst="rect">
            <a:avLst/>
          </a:prstGeom>
          <a:noFill/>
          <a:ln>
            <a:noFill/>
          </a:ln>
        </p:spPr>
        <p:txBody>
          <a:bodyPr wrap="square" lIns="91425" tIns="91425" rIns="91425" bIns="91425" anchor="t" anchorCtr="0"/>
          <a:lstStyle>
            <a:lvl1pPr marL="0" marR="0" lvl="0" indent="0" algn="l" rtl="0">
              <a:lnSpc>
                <a:spcPct val="90000"/>
              </a:lnSpc>
              <a:spcBef>
                <a:spcPts val="827"/>
              </a:spcBef>
              <a:buClr>
                <a:schemeClr val="dk1"/>
              </a:buClr>
              <a:buSzPts val="1323"/>
              <a:buFont typeface="Arial"/>
              <a:buNone/>
              <a:defRPr sz="1323" b="0" i="0" u="none" strike="noStrike" cap="none">
                <a:solidFill>
                  <a:schemeClr val="dk1"/>
                </a:solidFill>
                <a:latin typeface="Calibri"/>
                <a:ea typeface="Calibri"/>
                <a:cs typeface="Calibri"/>
                <a:sym typeface="Calibri"/>
              </a:defRPr>
            </a:lvl1pPr>
            <a:lvl2pPr marL="378013" marR="0" lvl="1" indent="0" algn="l" rtl="0">
              <a:lnSpc>
                <a:spcPct val="90000"/>
              </a:lnSpc>
              <a:spcBef>
                <a:spcPts val="413"/>
              </a:spcBef>
              <a:buClr>
                <a:schemeClr val="dk1"/>
              </a:buClr>
              <a:buSzPts val="1158"/>
              <a:buFont typeface="Arial"/>
              <a:buNone/>
              <a:defRPr sz="1158" b="0" i="0" u="none" strike="noStrike" cap="none">
                <a:solidFill>
                  <a:schemeClr val="dk1"/>
                </a:solidFill>
                <a:latin typeface="Calibri"/>
                <a:ea typeface="Calibri"/>
                <a:cs typeface="Calibri"/>
                <a:sym typeface="Calibri"/>
              </a:defRPr>
            </a:lvl2pPr>
            <a:lvl3pPr marL="756026" marR="0" lvl="2" indent="0" algn="l" rtl="0">
              <a:lnSpc>
                <a:spcPct val="90000"/>
              </a:lnSpc>
              <a:spcBef>
                <a:spcPts val="413"/>
              </a:spcBef>
              <a:buClr>
                <a:schemeClr val="dk1"/>
              </a:buClr>
              <a:buSzPts val="992"/>
              <a:buFont typeface="Arial"/>
              <a:buNone/>
              <a:defRPr sz="992" b="0" i="0" u="none" strike="noStrike" cap="none">
                <a:solidFill>
                  <a:schemeClr val="dk1"/>
                </a:solidFill>
                <a:latin typeface="Calibri"/>
                <a:ea typeface="Calibri"/>
                <a:cs typeface="Calibri"/>
                <a:sym typeface="Calibri"/>
              </a:defRPr>
            </a:lvl3pPr>
            <a:lvl4pPr marL="1134039" marR="0" lvl="3" indent="0" algn="l" rtl="0">
              <a:lnSpc>
                <a:spcPct val="90000"/>
              </a:lnSpc>
              <a:spcBef>
                <a:spcPts val="413"/>
              </a:spcBef>
              <a:buClr>
                <a:schemeClr val="dk1"/>
              </a:buClr>
              <a:buSzPts val="827"/>
              <a:buFont typeface="Arial"/>
              <a:buNone/>
              <a:defRPr sz="827" b="0" i="0" u="none" strike="noStrike" cap="none">
                <a:solidFill>
                  <a:schemeClr val="dk1"/>
                </a:solidFill>
                <a:latin typeface="Calibri"/>
                <a:ea typeface="Calibri"/>
                <a:cs typeface="Calibri"/>
                <a:sym typeface="Calibri"/>
              </a:defRPr>
            </a:lvl4pPr>
            <a:lvl5pPr marL="1512052" marR="0" lvl="4" indent="0" algn="l" rtl="0">
              <a:lnSpc>
                <a:spcPct val="90000"/>
              </a:lnSpc>
              <a:spcBef>
                <a:spcPts val="413"/>
              </a:spcBef>
              <a:buClr>
                <a:schemeClr val="dk1"/>
              </a:buClr>
              <a:buSzPts val="827"/>
              <a:buFont typeface="Arial"/>
              <a:buNone/>
              <a:defRPr sz="827" b="0" i="0" u="none" strike="noStrike" cap="none">
                <a:solidFill>
                  <a:schemeClr val="dk1"/>
                </a:solidFill>
                <a:latin typeface="Calibri"/>
                <a:ea typeface="Calibri"/>
                <a:cs typeface="Calibri"/>
                <a:sym typeface="Calibri"/>
              </a:defRPr>
            </a:lvl5pPr>
            <a:lvl6pPr marL="1890065" marR="0" lvl="5" indent="0" algn="l" rtl="0">
              <a:lnSpc>
                <a:spcPct val="90000"/>
              </a:lnSpc>
              <a:spcBef>
                <a:spcPts val="413"/>
              </a:spcBef>
              <a:buClr>
                <a:schemeClr val="dk1"/>
              </a:buClr>
              <a:buSzPts val="827"/>
              <a:buFont typeface="Arial"/>
              <a:buNone/>
              <a:defRPr sz="827" b="0" i="0" u="none" strike="noStrike" cap="none">
                <a:solidFill>
                  <a:schemeClr val="dk1"/>
                </a:solidFill>
                <a:latin typeface="Calibri"/>
                <a:ea typeface="Calibri"/>
                <a:cs typeface="Calibri"/>
                <a:sym typeface="Calibri"/>
              </a:defRPr>
            </a:lvl6pPr>
            <a:lvl7pPr marL="2268078" marR="0" lvl="6" indent="0" algn="l" rtl="0">
              <a:lnSpc>
                <a:spcPct val="90000"/>
              </a:lnSpc>
              <a:spcBef>
                <a:spcPts val="413"/>
              </a:spcBef>
              <a:buClr>
                <a:schemeClr val="dk1"/>
              </a:buClr>
              <a:buSzPts val="827"/>
              <a:buFont typeface="Arial"/>
              <a:buNone/>
              <a:defRPr sz="827" b="0" i="0" u="none" strike="noStrike" cap="none">
                <a:solidFill>
                  <a:schemeClr val="dk1"/>
                </a:solidFill>
                <a:latin typeface="Calibri"/>
                <a:ea typeface="Calibri"/>
                <a:cs typeface="Calibri"/>
                <a:sym typeface="Calibri"/>
              </a:defRPr>
            </a:lvl7pPr>
            <a:lvl8pPr marL="2646091" marR="0" lvl="7" indent="0" algn="l" rtl="0">
              <a:lnSpc>
                <a:spcPct val="90000"/>
              </a:lnSpc>
              <a:spcBef>
                <a:spcPts val="413"/>
              </a:spcBef>
              <a:buClr>
                <a:schemeClr val="dk1"/>
              </a:buClr>
              <a:buSzPts val="827"/>
              <a:buFont typeface="Arial"/>
              <a:buNone/>
              <a:defRPr sz="827" b="0" i="0" u="none" strike="noStrike" cap="none">
                <a:solidFill>
                  <a:schemeClr val="dk1"/>
                </a:solidFill>
                <a:latin typeface="Calibri"/>
                <a:ea typeface="Calibri"/>
                <a:cs typeface="Calibri"/>
                <a:sym typeface="Calibri"/>
              </a:defRPr>
            </a:lvl8pPr>
            <a:lvl9pPr marL="3024104" marR="0" lvl="8" indent="0" algn="l" rtl="0">
              <a:lnSpc>
                <a:spcPct val="90000"/>
              </a:lnSpc>
              <a:spcBef>
                <a:spcPts val="413"/>
              </a:spcBef>
              <a:buClr>
                <a:schemeClr val="dk1"/>
              </a:buClr>
              <a:buSzPts val="827"/>
              <a:buFont typeface="Arial"/>
              <a:buNone/>
              <a:defRPr sz="827"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dt" idx="10"/>
          </p:nvPr>
        </p:nvSpPr>
        <p:spPr>
          <a:xfrm>
            <a:off x="693043" y="7006699"/>
            <a:ext cx="2268141" cy="402483"/>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992">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70" name="Shape 70"/>
          <p:cNvSpPr txBox="1">
            <a:spLocks noGrp="1"/>
          </p:cNvSpPr>
          <p:nvPr>
            <p:ph type="ftr" idx="11"/>
          </p:nvPr>
        </p:nvSpPr>
        <p:spPr>
          <a:xfrm>
            <a:off x="3339207" y="7006699"/>
            <a:ext cx="3402211" cy="402483"/>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992">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71" name="Shape 71"/>
          <p:cNvSpPr txBox="1">
            <a:spLocks noGrp="1"/>
          </p:cNvSpPr>
          <p:nvPr>
            <p:ph type="sldNum" idx="12"/>
          </p:nvPr>
        </p:nvSpPr>
        <p:spPr>
          <a:xfrm>
            <a:off x="7119441" y="7006699"/>
            <a:ext cx="2268141" cy="402483"/>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992">
                <a:solidFill>
                  <a:srgbClr val="888888"/>
                </a:solidFill>
                <a:latin typeface="Arial"/>
                <a:ea typeface="Arial"/>
                <a:cs typeface="Arial"/>
                <a:sym typeface="Arial"/>
              </a:rPr>
              <a:t>‹#›</a:t>
            </a:fld>
            <a:endParaRPr lang="en-US" sz="992">
              <a:solidFill>
                <a:srgbClr val="888888"/>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693043" y="402483"/>
            <a:ext cx="8694539" cy="1461188"/>
          </a:xfrm>
          <a:prstGeom prst="rect">
            <a:avLst/>
          </a:prstGeom>
          <a:noFill/>
          <a:ln>
            <a:noFill/>
          </a:ln>
        </p:spPr>
        <p:txBody>
          <a:bodyPr wrap="square" lIns="91425" tIns="91425" rIns="91425" bIns="91425" anchor="ctr" anchorCtr="0"/>
          <a:lstStyle>
            <a:lvl1pPr marL="0" marR="0" lvl="0" indent="0" algn="l" rtl="0">
              <a:lnSpc>
                <a:spcPct val="90000"/>
              </a:lnSpc>
              <a:spcBef>
                <a:spcPts val="0"/>
              </a:spcBef>
              <a:buClr>
                <a:schemeClr val="dk1"/>
              </a:buClr>
              <a:buSzPts val="3638"/>
              <a:buFont typeface="Calibri"/>
              <a:buNone/>
              <a:defRPr sz="3638" b="0" i="0" u="none" strike="noStrike" cap="none">
                <a:solidFill>
                  <a:schemeClr val="dk1"/>
                </a:solidFill>
                <a:latin typeface="Calibri"/>
                <a:ea typeface="Calibri"/>
                <a:cs typeface="Calibri"/>
                <a:sym typeface="Calibri"/>
              </a:defRPr>
            </a:lvl1pPr>
            <a:lvl2pPr lvl="1" indent="0">
              <a:spcBef>
                <a:spcPts val="0"/>
              </a:spcBef>
              <a:buSzPts val="1400"/>
              <a:buNone/>
              <a:defRPr sz="1800"/>
            </a:lvl2pPr>
            <a:lvl3pPr lvl="2" indent="0">
              <a:spcBef>
                <a:spcPts val="0"/>
              </a:spcBef>
              <a:buSzPts val="1400"/>
              <a:buNone/>
              <a:defRPr sz="1800"/>
            </a:lvl3pPr>
            <a:lvl4pPr lvl="3" indent="0">
              <a:spcBef>
                <a:spcPts val="0"/>
              </a:spcBef>
              <a:buSzPts val="1400"/>
              <a:buNone/>
              <a:defRPr sz="1800"/>
            </a:lvl4pPr>
            <a:lvl5pPr lvl="4" indent="0">
              <a:spcBef>
                <a:spcPts val="0"/>
              </a:spcBef>
              <a:buSzPts val="1400"/>
              <a:buNone/>
              <a:defRPr sz="1800"/>
            </a:lvl5pPr>
            <a:lvl6pPr lvl="5" indent="0">
              <a:spcBef>
                <a:spcPts val="0"/>
              </a:spcBef>
              <a:buSzPts val="1400"/>
              <a:buNone/>
              <a:defRPr sz="1800"/>
            </a:lvl6pPr>
            <a:lvl7pPr lvl="6" indent="0">
              <a:spcBef>
                <a:spcPts val="0"/>
              </a:spcBef>
              <a:buSzPts val="1400"/>
              <a:buNone/>
              <a:defRPr sz="1800"/>
            </a:lvl7pPr>
            <a:lvl8pPr lvl="7" indent="0">
              <a:spcBef>
                <a:spcPts val="0"/>
              </a:spcBef>
              <a:buSzPts val="1400"/>
              <a:buNone/>
              <a:defRPr sz="1800"/>
            </a:lvl8pPr>
            <a:lvl9pPr lvl="8" indent="0">
              <a:spcBef>
                <a:spcPts val="0"/>
              </a:spcBef>
              <a:buSzPts val="1400"/>
              <a:buNone/>
              <a:defRPr sz="1800"/>
            </a:lvl9pPr>
          </a:lstStyle>
          <a:p>
            <a:endParaRPr/>
          </a:p>
        </p:txBody>
      </p:sp>
      <p:sp>
        <p:nvSpPr>
          <p:cNvPr id="11" name="Shape 11"/>
          <p:cNvSpPr txBox="1">
            <a:spLocks noGrp="1"/>
          </p:cNvSpPr>
          <p:nvPr>
            <p:ph type="body" idx="1"/>
          </p:nvPr>
        </p:nvSpPr>
        <p:spPr>
          <a:xfrm>
            <a:off x="693043" y="2012414"/>
            <a:ext cx="8694539" cy="4796544"/>
          </a:xfrm>
          <a:prstGeom prst="rect">
            <a:avLst/>
          </a:prstGeom>
          <a:noFill/>
          <a:ln>
            <a:noFill/>
          </a:ln>
        </p:spPr>
        <p:txBody>
          <a:bodyPr wrap="square" lIns="91425" tIns="91425" rIns="91425" bIns="91425" anchor="t" anchorCtr="0"/>
          <a:lstStyle>
            <a:lvl1pPr marL="189006" marR="0" lvl="0" indent="-42003" algn="l" rtl="0">
              <a:lnSpc>
                <a:spcPct val="90000"/>
              </a:lnSpc>
              <a:spcBef>
                <a:spcPts val="827"/>
              </a:spcBef>
              <a:buClr>
                <a:schemeClr val="dk1"/>
              </a:buClr>
              <a:buSzPts val="2315"/>
              <a:buFont typeface="Arial"/>
              <a:buChar char="•"/>
              <a:defRPr sz="2315" b="0" i="0" u="none" strike="noStrike" cap="none">
                <a:solidFill>
                  <a:schemeClr val="dk1"/>
                </a:solidFill>
                <a:latin typeface="Calibri"/>
                <a:ea typeface="Calibri"/>
                <a:cs typeface="Calibri"/>
                <a:sym typeface="Calibri"/>
              </a:defRPr>
            </a:lvl1pPr>
            <a:lvl2pPr marL="567019" marR="0" lvl="1" indent="-63022" algn="l" rtl="0">
              <a:lnSpc>
                <a:spcPct val="90000"/>
              </a:lnSpc>
              <a:spcBef>
                <a:spcPts val="413"/>
              </a:spcBef>
              <a:buClr>
                <a:schemeClr val="dk1"/>
              </a:buClr>
              <a:buSzPts val="1984"/>
              <a:buFont typeface="Arial"/>
              <a:buChar char="•"/>
              <a:defRPr sz="1984" b="0" i="0" u="none" strike="noStrike" cap="none">
                <a:solidFill>
                  <a:schemeClr val="dk1"/>
                </a:solidFill>
                <a:latin typeface="Calibri"/>
                <a:ea typeface="Calibri"/>
                <a:cs typeface="Calibri"/>
                <a:sym typeface="Calibri"/>
              </a:defRPr>
            </a:lvl2pPr>
            <a:lvl3pPr marL="945032" marR="0" lvl="2" indent="-83977" algn="l" rtl="0">
              <a:lnSpc>
                <a:spcPct val="90000"/>
              </a:lnSpc>
              <a:spcBef>
                <a:spcPts val="413"/>
              </a:spcBef>
              <a:buClr>
                <a:schemeClr val="dk1"/>
              </a:buClr>
              <a:buSzPts val="1654"/>
              <a:buFont typeface="Arial"/>
              <a:buChar char="•"/>
              <a:defRPr sz="1654" b="0" i="0" u="none" strike="noStrike" cap="none">
                <a:solidFill>
                  <a:schemeClr val="dk1"/>
                </a:solidFill>
                <a:latin typeface="Calibri"/>
                <a:ea typeface="Calibri"/>
                <a:cs typeface="Calibri"/>
                <a:sym typeface="Calibri"/>
              </a:defRPr>
            </a:lvl3pPr>
            <a:lvl4pPr marL="1323045" marR="0" lvl="3"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4pPr>
            <a:lvl5pPr marL="1701058" marR="0" lvl="4"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5pPr>
            <a:lvl6pPr marL="2079071" marR="0" lvl="5"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6pPr>
            <a:lvl7pPr marL="2457084" marR="0" lvl="6"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7pPr>
            <a:lvl8pPr marL="2835097" marR="0" lvl="7" indent="-94517"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8pPr>
            <a:lvl9pPr marL="3213110" marR="0" lvl="8" indent="-94518" algn="l" rtl="0">
              <a:lnSpc>
                <a:spcPct val="90000"/>
              </a:lnSpc>
              <a:spcBef>
                <a:spcPts val="413"/>
              </a:spcBef>
              <a:buClr>
                <a:schemeClr val="dk1"/>
              </a:buClr>
              <a:buSzPts val="1488"/>
              <a:buFont typeface="Arial"/>
              <a:buChar char="•"/>
              <a:defRPr sz="1488"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693043" y="7006699"/>
            <a:ext cx="2268141" cy="402483"/>
          </a:xfrm>
          <a:prstGeom prst="rect">
            <a:avLst/>
          </a:prstGeom>
          <a:noFill/>
          <a:ln>
            <a:noFill/>
          </a:ln>
        </p:spPr>
        <p:txBody>
          <a:bodyPr wrap="square" lIns="91425" tIns="91425" rIns="91425" bIns="91425" anchor="ctr" anchorCtr="0"/>
          <a:lstStyle>
            <a:lvl1pPr marL="0" marR="0" lvl="0" indent="0" algn="l" rtl="0">
              <a:spcBef>
                <a:spcPts val="0"/>
              </a:spcBef>
              <a:spcAft>
                <a:spcPts val="0"/>
              </a:spcAft>
              <a:buSzPts val="1400"/>
              <a:buNone/>
              <a:defRPr sz="992" b="0" i="0" u="none" strike="noStrike" cap="none">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13" name="Shape 13"/>
          <p:cNvSpPr txBox="1">
            <a:spLocks noGrp="1"/>
          </p:cNvSpPr>
          <p:nvPr>
            <p:ph type="ftr" idx="11"/>
          </p:nvPr>
        </p:nvSpPr>
        <p:spPr>
          <a:xfrm>
            <a:off x="3339207" y="7006699"/>
            <a:ext cx="3402211" cy="402483"/>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992" b="0" i="0" u="none" strike="noStrike" cap="none">
                <a:solidFill>
                  <a:srgbClr val="888888"/>
                </a:solidFill>
                <a:latin typeface="Arial"/>
                <a:ea typeface="Arial"/>
                <a:cs typeface="Arial"/>
                <a:sym typeface="Arial"/>
              </a:defRPr>
            </a:lvl1pPr>
            <a:lvl2pPr marL="431755" marR="0" lvl="1"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647633" marR="0" lvl="2"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863510" marR="0" lvl="3" indent="-215877"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079388" marR="0" lvl="4" indent="-215878"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5763" marR="0" lvl="5" indent="0" algn="l" rtl="0">
              <a:spcBef>
                <a:spcPts val="0"/>
              </a:spcBef>
              <a:buSzPts val="1400"/>
              <a:buNone/>
              <a:defRPr sz="1800" b="0" i="0" u="none" strike="noStrike" cap="none">
                <a:solidFill>
                  <a:schemeClr val="dk1"/>
                </a:solidFill>
                <a:latin typeface="Arial"/>
                <a:ea typeface="Arial"/>
                <a:cs typeface="Arial"/>
                <a:sym typeface="Arial"/>
              </a:defRPr>
            </a:lvl6pPr>
            <a:lvl7pPr marL="2742916" marR="0" lvl="6" indent="0" algn="l" rtl="0">
              <a:spcBef>
                <a:spcPts val="0"/>
              </a:spcBef>
              <a:buSzPts val="1400"/>
              <a:buNone/>
              <a:defRPr sz="1800" b="0" i="0" u="none" strike="noStrike" cap="none">
                <a:solidFill>
                  <a:schemeClr val="dk1"/>
                </a:solidFill>
                <a:latin typeface="Arial"/>
                <a:ea typeface="Arial"/>
                <a:cs typeface="Arial"/>
                <a:sym typeface="Arial"/>
              </a:defRPr>
            </a:lvl7pPr>
            <a:lvl8pPr marL="3200068" marR="0" lvl="7" indent="0" algn="l" rtl="0">
              <a:spcBef>
                <a:spcPts val="0"/>
              </a:spcBef>
              <a:buSzPts val="1400"/>
              <a:buNone/>
              <a:defRPr sz="1800" b="0" i="0" u="none" strike="noStrike" cap="none">
                <a:solidFill>
                  <a:schemeClr val="dk1"/>
                </a:solidFill>
                <a:latin typeface="Arial"/>
                <a:ea typeface="Arial"/>
                <a:cs typeface="Arial"/>
                <a:sym typeface="Arial"/>
              </a:defRPr>
            </a:lvl8pPr>
            <a:lvl9pPr marL="3657221" marR="0" lvl="8" indent="0" algn="l" rtl="0">
              <a:spcBef>
                <a:spcPts val="0"/>
              </a:spcBef>
              <a:buSzPts val="1400"/>
              <a:buNone/>
              <a:defRPr sz="1800" b="0" i="0" u="none" strike="noStrike" cap="none">
                <a:solidFill>
                  <a:schemeClr val="dk1"/>
                </a:solidFill>
                <a:latin typeface="Arial"/>
                <a:ea typeface="Arial"/>
                <a:cs typeface="Arial"/>
                <a:sym typeface="Arial"/>
              </a:defRPr>
            </a:lvl9pPr>
          </a:lstStyle>
          <a:p>
            <a:endParaRPr/>
          </a:p>
        </p:txBody>
      </p:sp>
      <p:sp>
        <p:nvSpPr>
          <p:cNvPr id="14" name="Shape 14"/>
          <p:cNvSpPr txBox="1">
            <a:spLocks noGrp="1"/>
          </p:cNvSpPr>
          <p:nvPr>
            <p:ph type="sldNum" idx="12"/>
          </p:nvPr>
        </p:nvSpPr>
        <p:spPr>
          <a:xfrm>
            <a:off x="7119441" y="7006699"/>
            <a:ext cx="2268141" cy="402483"/>
          </a:xfrm>
          <a:prstGeom prst="rect">
            <a:avLst/>
          </a:prstGeom>
          <a:noFill/>
          <a:ln>
            <a:noFill/>
          </a:ln>
        </p:spPr>
        <p:txBody>
          <a:bodyPr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992" b="0" i="0" u="none" strike="noStrike" cap="none">
                <a:solidFill>
                  <a:srgbClr val="888888"/>
                </a:solidFill>
                <a:latin typeface="Arial"/>
                <a:ea typeface="Arial"/>
                <a:cs typeface="Arial"/>
                <a:sym typeface="Arial"/>
              </a:rPr>
              <a:t>‹#›</a:t>
            </a:fld>
            <a:endParaRPr lang="en-US" sz="992" b="0" i="0" u="none" strike="noStrike" cap="none">
              <a:solidFill>
                <a:srgbClr val="888888"/>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benjamin.k.mueller@vanderbilt.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james.t.scott@vanderbilt.edu"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hyperlink" Target="http://www.meilerlab.org/servers/bcl-academic-license"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bioserv.rpbs.univ-paris-diderot.fr/services/Frog2/"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687793" y="579437"/>
            <a:ext cx="8694539" cy="1955604"/>
          </a:xfrm>
          <a:prstGeom prst="rect">
            <a:avLst/>
          </a:prstGeom>
          <a:noFill/>
          <a:ln>
            <a:noFill/>
          </a:ln>
        </p:spPr>
        <p:txBody>
          <a:bodyPr wrap="square" lIns="91425" tIns="45700" rIns="91425" bIns="45700" anchor="b" anchorCtr="0">
            <a:noAutofit/>
          </a:bodyPr>
          <a:lstStyle/>
          <a:p>
            <a:pPr marL="0" marR="0" lvl="0" indent="-381000" algn="l" rtl="0">
              <a:lnSpc>
                <a:spcPct val="90000"/>
              </a:lnSpc>
              <a:spcBef>
                <a:spcPts val="0"/>
              </a:spcBef>
              <a:buClr>
                <a:schemeClr val="dk1"/>
              </a:buClr>
              <a:buSzPts val="6000"/>
              <a:buFont typeface="Calibri"/>
              <a:buNone/>
            </a:pPr>
            <a:r>
              <a:rPr lang="en-US" sz="6000" b="0" i="0" u="none" strike="noStrike" cap="none">
                <a:solidFill>
                  <a:schemeClr val="dk1"/>
                </a:solidFill>
                <a:latin typeface="Calibri"/>
                <a:ea typeface="Calibri"/>
                <a:cs typeface="Calibri"/>
                <a:sym typeface="Calibri"/>
              </a:rPr>
              <a:t>RosettaLigand Docking Tutorial </a:t>
            </a:r>
          </a:p>
        </p:txBody>
      </p:sp>
      <p:sp>
        <p:nvSpPr>
          <p:cNvPr id="89" name="Shape 89"/>
          <p:cNvSpPr txBox="1">
            <a:spLocks noGrp="1"/>
          </p:cNvSpPr>
          <p:nvPr>
            <p:ph type="body" idx="1"/>
          </p:nvPr>
        </p:nvSpPr>
        <p:spPr>
          <a:xfrm>
            <a:off x="696912" y="2828718"/>
            <a:ext cx="7109615" cy="679765"/>
          </a:xfrm>
          <a:prstGeom prst="rect">
            <a:avLst/>
          </a:prstGeom>
          <a:noFill/>
          <a:ln>
            <a:noFill/>
          </a:ln>
        </p:spPr>
        <p:txBody>
          <a:bodyPr wrap="square" lIns="91425" tIns="45700" rIns="91425" bIns="45700" anchor="t" anchorCtr="0">
            <a:noAutofit/>
          </a:bodyPr>
          <a:lstStyle/>
          <a:p>
            <a:pPr marL="0" marR="0" lvl="0" indent="-190500" algn="l" rtl="0">
              <a:lnSpc>
                <a:spcPct val="90000"/>
              </a:lnSpc>
              <a:spcBef>
                <a:spcPts val="0"/>
              </a:spcBef>
              <a:buClr>
                <a:srgbClr val="888888"/>
              </a:buClr>
              <a:buSzPts val="3000"/>
              <a:buFont typeface="Arial"/>
              <a:buNone/>
            </a:pPr>
            <a:r>
              <a:rPr lang="en-US" sz="3000" b="0" i="0" u="none" strike="noStrike" cap="none" dirty="0">
                <a:solidFill>
                  <a:srgbClr val="888888"/>
                </a:solidFill>
                <a:latin typeface="Calibri"/>
                <a:ea typeface="Calibri"/>
                <a:cs typeface="Calibri"/>
                <a:sym typeface="Calibri"/>
              </a:rPr>
              <a:t>Rosetta Workshop – </a:t>
            </a:r>
            <a:r>
              <a:rPr lang="en-US" sz="3000" dirty="0"/>
              <a:t>March 4, 2025</a:t>
            </a:r>
            <a:endParaRPr lang="en-US" sz="3000" b="0" i="0" u="none" strike="noStrike" cap="none" dirty="0">
              <a:solidFill>
                <a:srgbClr val="888888"/>
              </a:solidFill>
              <a:latin typeface="Calibri"/>
              <a:ea typeface="Calibri"/>
              <a:cs typeface="Calibri"/>
              <a:sym typeface="Calibri"/>
            </a:endParaRPr>
          </a:p>
        </p:txBody>
      </p:sp>
      <p:sp>
        <p:nvSpPr>
          <p:cNvPr id="90" name="Shape 90"/>
          <p:cNvSpPr txBox="1"/>
          <p:nvPr/>
        </p:nvSpPr>
        <p:spPr>
          <a:xfrm>
            <a:off x="687793" y="3802160"/>
            <a:ext cx="9229200" cy="2665200"/>
          </a:xfrm>
          <a:prstGeom prst="rect">
            <a:avLst/>
          </a:prstGeom>
          <a:noFill/>
          <a:ln>
            <a:noFill/>
          </a:ln>
        </p:spPr>
        <p:txBody>
          <a:bodyPr wrap="square" lIns="100775" tIns="50375" rIns="100775" bIns="50375" anchor="t" anchorCtr="0">
            <a:noAutofit/>
          </a:bodyPr>
          <a:lstStyle/>
          <a:p>
            <a:pPr marL="0" marR="0" lvl="0" indent="-118110" algn="l" rtl="0">
              <a:lnSpc>
                <a:spcPct val="100000"/>
              </a:lnSpc>
              <a:spcBef>
                <a:spcPts val="0"/>
              </a:spcBef>
              <a:spcAft>
                <a:spcPts val="0"/>
              </a:spcAft>
              <a:buClr>
                <a:schemeClr val="accent2"/>
              </a:buClr>
              <a:buSzPts val="1860"/>
              <a:buFont typeface="Noto Sans Symbols"/>
              <a:buNone/>
            </a:pPr>
            <a:r>
              <a:rPr lang="en-US" altLang="zh-CN" sz="3100" dirty="0">
                <a:solidFill>
                  <a:schemeClr val="dk2"/>
                </a:solidFill>
                <a:latin typeface="Calibri"/>
                <a:ea typeface="Calibri"/>
                <a:cs typeface="Calibri"/>
                <a:sym typeface="Calibri"/>
              </a:rPr>
              <a:t>Chris Jurich</a:t>
            </a:r>
          </a:p>
          <a:p>
            <a:pPr marL="0" marR="0" lvl="0" indent="-118110" algn="l" rtl="0">
              <a:lnSpc>
                <a:spcPct val="100000"/>
              </a:lnSpc>
              <a:spcBef>
                <a:spcPts val="0"/>
              </a:spcBef>
              <a:spcAft>
                <a:spcPts val="0"/>
              </a:spcAft>
              <a:buClr>
                <a:schemeClr val="accent2"/>
              </a:buClr>
              <a:buSzPts val="1860"/>
              <a:buFont typeface="Noto Sans Symbols"/>
              <a:buNone/>
            </a:pPr>
            <a:r>
              <a:rPr lang="en-US" sz="3100" u="sng" dirty="0">
                <a:solidFill>
                  <a:schemeClr val="hlink"/>
                </a:solidFill>
                <a:latin typeface="Calibri"/>
                <a:ea typeface="Calibri"/>
                <a:cs typeface="Calibri"/>
                <a:sym typeface="Calibri"/>
                <a:hlinkClick r:id="rId3"/>
              </a:rPr>
              <a:t>c</a:t>
            </a:r>
            <a:r>
              <a:rPr lang="en-US" sz="3100" b="0" i="0" u="sng" strike="noStrike" cap="none" dirty="0">
                <a:solidFill>
                  <a:schemeClr val="hlink"/>
                </a:solidFill>
                <a:latin typeface="Calibri"/>
                <a:ea typeface="Calibri"/>
                <a:cs typeface="Calibri"/>
                <a:sym typeface="Calibri"/>
                <a:hlinkClick r:id="rId3"/>
              </a:rPr>
              <a:t>hris.</a:t>
            </a:r>
            <a:r>
              <a:rPr lang="en-US" sz="3100" u="sng">
                <a:solidFill>
                  <a:schemeClr val="hlink"/>
                </a:solidFill>
                <a:latin typeface="Calibri"/>
                <a:ea typeface="Calibri"/>
                <a:cs typeface="Calibri"/>
                <a:sym typeface="Calibri"/>
                <a:hlinkClick r:id="rId3"/>
              </a:rPr>
              <a:t>j</a:t>
            </a:r>
            <a:r>
              <a:rPr lang="en-US" sz="3100" b="0" i="0" u="sng" strike="noStrike" cap="none">
                <a:solidFill>
                  <a:schemeClr val="hlink"/>
                </a:solidFill>
                <a:latin typeface="Calibri"/>
                <a:ea typeface="Calibri"/>
                <a:cs typeface="Calibri"/>
                <a:sym typeface="Calibri"/>
                <a:hlinkClick r:id="rId3"/>
              </a:rPr>
              <a:t>urich@vanderbilt.edu</a:t>
            </a:r>
            <a:endParaRPr lang="en-US" sz="3100" b="0" i="0" u="sng" strike="noStrike" cap="none" dirty="0">
              <a:solidFill>
                <a:schemeClr val="hlink"/>
              </a:solidFill>
              <a:latin typeface="Calibri"/>
              <a:ea typeface="Calibri"/>
              <a:cs typeface="Calibri"/>
              <a:sym typeface="Calibri"/>
              <a:hlinkClick r:id="rId3"/>
            </a:endParaRPr>
          </a:p>
          <a:p>
            <a:pPr marL="0" marR="0" lvl="0" indent="-118110" algn="l" rtl="0">
              <a:lnSpc>
                <a:spcPct val="100000"/>
              </a:lnSpc>
              <a:spcBef>
                <a:spcPts val="775"/>
              </a:spcBef>
              <a:spcAft>
                <a:spcPts val="0"/>
              </a:spcAft>
              <a:buClr>
                <a:schemeClr val="accent2"/>
              </a:buClr>
              <a:buSzPts val="1860"/>
              <a:buFont typeface="Noto Sans Symbols"/>
              <a:buNone/>
            </a:pPr>
            <a:r>
              <a:rPr lang="en-US" sz="3100" b="0" i="0" u="none" strike="noStrike" cap="none" dirty="0">
                <a:solidFill>
                  <a:schemeClr val="dk2"/>
                </a:solidFill>
                <a:latin typeface="Calibri"/>
                <a:ea typeface="Calibri"/>
                <a:cs typeface="Calibri"/>
                <a:sym typeface="Calibri"/>
              </a:rPr>
              <a:t>Thomas Scott</a:t>
            </a:r>
          </a:p>
          <a:p>
            <a:pPr marL="0" marR="0" lvl="0" indent="-118110" algn="l" rtl="0">
              <a:lnSpc>
                <a:spcPct val="100000"/>
              </a:lnSpc>
              <a:spcBef>
                <a:spcPts val="775"/>
              </a:spcBef>
              <a:spcAft>
                <a:spcPts val="0"/>
              </a:spcAft>
              <a:buClr>
                <a:schemeClr val="accent2"/>
              </a:buClr>
              <a:buSzPts val="1860"/>
              <a:buFont typeface="Noto Sans Symbols"/>
              <a:buNone/>
            </a:pPr>
            <a:r>
              <a:rPr lang="en-US" sz="3100" dirty="0">
                <a:solidFill>
                  <a:schemeClr val="dk2"/>
                </a:solidFill>
                <a:latin typeface="Calibri"/>
                <a:ea typeface="Calibri"/>
                <a:cs typeface="Calibri"/>
                <a:sym typeface="Calibri"/>
                <a:hlinkClick r:id="rId4"/>
              </a:rPr>
              <a:t>james.t.scott@vanderbilt.edu</a:t>
            </a:r>
            <a:endParaRPr lang="en-US" sz="3100" b="0" i="0" u="none" strike="noStrike" cap="none" dirty="0">
              <a:solidFill>
                <a:schemeClr val="dk2"/>
              </a:solidFill>
              <a:latin typeface="Calibri"/>
              <a:ea typeface="Calibri"/>
              <a:cs typeface="Calibri"/>
              <a:sym typeface="Calibri"/>
            </a:endParaRPr>
          </a:p>
          <a:p>
            <a:pPr marL="0" marR="0" lvl="0" indent="-118110" algn="l" rtl="0">
              <a:lnSpc>
                <a:spcPct val="100000"/>
              </a:lnSpc>
              <a:spcBef>
                <a:spcPts val="775"/>
              </a:spcBef>
              <a:spcAft>
                <a:spcPts val="0"/>
              </a:spcAft>
              <a:buClr>
                <a:schemeClr val="accent2"/>
              </a:buClr>
              <a:buSzPts val="1860"/>
              <a:buFont typeface="Noto Sans Symbols"/>
              <a:buNone/>
            </a:pPr>
            <a:r>
              <a:rPr lang="en-US" sz="3100" b="0" i="0" u="none" strike="noStrike" cap="none" dirty="0" err="1">
                <a:solidFill>
                  <a:schemeClr val="dk2"/>
                </a:solidFill>
                <a:latin typeface="Calibri"/>
                <a:ea typeface="Calibri"/>
                <a:cs typeface="Calibri"/>
                <a:sym typeface="Calibri"/>
              </a:rPr>
              <a:t>Meiler</a:t>
            </a:r>
            <a:r>
              <a:rPr lang="en-US" sz="3100" b="0" i="0" u="none" strike="noStrike" cap="none" dirty="0">
                <a:solidFill>
                  <a:schemeClr val="dk2"/>
                </a:solidFill>
                <a:latin typeface="Calibri"/>
                <a:ea typeface="Calibri"/>
                <a:cs typeface="Calibri"/>
                <a:sym typeface="Calibri"/>
              </a:rPr>
              <a:t> Lab</a:t>
            </a:r>
          </a:p>
          <a:p>
            <a:pPr marL="0" marR="0" lvl="0" indent="-118110" algn="l" rtl="0">
              <a:lnSpc>
                <a:spcPct val="100000"/>
              </a:lnSpc>
              <a:spcBef>
                <a:spcPts val="775"/>
              </a:spcBef>
              <a:spcAft>
                <a:spcPts val="0"/>
              </a:spcAft>
              <a:buClr>
                <a:schemeClr val="accent2"/>
              </a:buClr>
              <a:buSzPts val="1860"/>
              <a:buFont typeface="Noto Sans Symbols"/>
              <a:buNone/>
            </a:pPr>
            <a:r>
              <a:rPr lang="en-US" sz="3100" b="0" i="0" u="none" strike="noStrike" cap="none" dirty="0">
                <a:solidFill>
                  <a:schemeClr val="dk2"/>
                </a:solidFill>
                <a:latin typeface="Calibri"/>
                <a:ea typeface="Calibri"/>
                <a:cs typeface="Calibri"/>
                <a:sym typeface="Calibri"/>
              </a:rPr>
              <a:t>Vanderbilt University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grpSp>
        <p:nvGrpSpPr>
          <p:cNvPr id="154" name="Shape 154"/>
          <p:cNvGrpSpPr/>
          <p:nvPr/>
        </p:nvGrpSpPr>
        <p:grpSpPr>
          <a:xfrm>
            <a:off x="773112" y="2715626"/>
            <a:ext cx="3696229" cy="4338221"/>
            <a:chOff x="0" y="2589"/>
            <a:chExt cx="3696229" cy="4338221"/>
          </a:xfrm>
        </p:grpSpPr>
        <p:sp>
          <p:nvSpPr>
            <p:cNvPr id="155" name="Shape 155"/>
            <p:cNvSpPr/>
            <p:nvPr/>
          </p:nvSpPr>
          <p:spPr>
            <a:xfrm>
              <a:off x="0" y="2589"/>
              <a:ext cx="3696229" cy="1725863"/>
            </a:xfrm>
            <a:prstGeom prst="roundRect">
              <a:avLst>
                <a:gd name="adj" fmla="val 10000"/>
              </a:avLst>
            </a:prstGeom>
            <a:solidFill>
              <a:srgbClr val="37D97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156" name="Shape 156"/>
            <p:cNvSpPr txBox="1"/>
            <p:nvPr/>
          </p:nvSpPr>
          <p:spPr>
            <a:xfrm>
              <a:off x="50549" y="53138"/>
              <a:ext cx="3595131" cy="1624765"/>
            </a:xfrm>
            <a:prstGeom prst="rect">
              <a:avLst/>
            </a:prstGeom>
            <a:noFill/>
            <a:ln>
              <a:noFill/>
            </a:ln>
          </p:spPr>
          <p:txBody>
            <a:bodyPr wrap="square" lIns="95250" tIns="95250" rIns="95250" bIns="95250" anchor="ctr" anchorCtr="0">
              <a:noAutofit/>
            </a:bodyPr>
            <a:lstStyle/>
            <a:p>
              <a:pPr marL="0" marR="0" lvl="0" indent="0" algn="ctr" rtl="0">
                <a:lnSpc>
                  <a:spcPct val="90000"/>
                </a:lnSpc>
                <a:spcBef>
                  <a:spcPts val="0"/>
                </a:spcBef>
                <a:spcAft>
                  <a:spcPts val="0"/>
                </a:spcAft>
                <a:buNone/>
              </a:pPr>
              <a:r>
                <a:rPr lang="en-US" sz="2500">
                  <a:solidFill>
                    <a:schemeClr val="lt1"/>
                  </a:solidFill>
                  <a:latin typeface="Arial"/>
                  <a:ea typeface="Arial"/>
                  <a:cs typeface="Arial"/>
                  <a:sym typeface="Arial"/>
                </a:rPr>
                <a:t>Initial Placement</a:t>
              </a:r>
            </a:p>
          </p:txBody>
        </p:sp>
        <p:sp>
          <p:nvSpPr>
            <p:cNvPr id="157" name="Shape 157"/>
            <p:cNvSpPr/>
            <p:nvPr/>
          </p:nvSpPr>
          <p:spPr>
            <a:xfrm rot="5400000">
              <a:off x="1515678" y="1772777"/>
              <a:ext cx="664871" cy="797845"/>
            </a:xfrm>
            <a:prstGeom prst="rightArrow">
              <a:avLst>
                <a:gd name="adj1" fmla="val 60000"/>
                <a:gd name="adj2" fmla="val 50000"/>
              </a:avLst>
            </a:prstGeom>
            <a:solidFill>
              <a:srgbClr val="37D975"/>
            </a:solidFill>
            <a:ln>
              <a:noFill/>
            </a:ln>
          </p:spPr>
          <p:txBody>
            <a:bodyPr wrap="square" lIns="91425" tIns="91425" rIns="91425" bIns="91425" anchor="ctr" anchorCtr="0">
              <a:noAutofit/>
            </a:bodyPr>
            <a:lstStyle/>
            <a:p>
              <a:pPr marL="0" lvl="0" indent="0">
                <a:spcBef>
                  <a:spcPts val="0"/>
                </a:spcBef>
                <a:buNone/>
              </a:pPr>
              <a:endParaRPr/>
            </a:p>
          </p:txBody>
        </p:sp>
        <p:sp>
          <p:nvSpPr>
            <p:cNvPr id="158" name="Shape 158"/>
            <p:cNvSpPr txBox="1"/>
            <p:nvPr/>
          </p:nvSpPr>
          <p:spPr>
            <a:xfrm>
              <a:off x="1608761" y="1839264"/>
              <a:ext cx="478707" cy="465410"/>
            </a:xfrm>
            <a:prstGeom prst="rect">
              <a:avLst/>
            </a:prstGeom>
            <a:noFill/>
            <a:ln>
              <a:noFill/>
            </a:ln>
          </p:spPr>
          <p:txBody>
            <a:bodyPr wrap="square" lIns="0" tIns="0" rIns="0" bIns="0" anchor="ctr" anchorCtr="0">
              <a:noAutofit/>
            </a:bodyPr>
            <a:lstStyle/>
            <a:p>
              <a:pPr marL="0" marR="0" lvl="0" indent="0" algn="ctr" rtl="0">
                <a:lnSpc>
                  <a:spcPct val="90000"/>
                </a:lnSpc>
                <a:spcBef>
                  <a:spcPts val="0"/>
                </a:spcBef>
                <a:spcAft>
                  <a:spcPts val="0"/>
                </a:spcAft>
                <a:buNone/>
              </a:pPr>
              <a:endParaRPr sz="3300">
                <a:solidFill>
                  <a:schemeClr val="lt1"/>
                </a:solidFill>
                <a:latin typeface="Arial"/>
                <a:ea typeface="Arial"/>
                <a:cs typeface="Arial"/>
                <a:sym typeface="Arial"/>
              </a:endParaRPr>
            </a:p>
          </p:txBody>
        </p:sp>
        <p:sp>
          <p:nvSpPr>
            <p:cNvPr id="159" name="Shape 159"/>
            <p:cNvSpPr/>
            <p:nvPr/>
          </p:nvSpPr>
          <p:spPr>
            <a:xfrm>
              <a:off x="0" y="2614947"/>
              <a:ext cx="3696229" cy="1725863"/>
            </a:xfrm>
            <a:prstGeom prst="roundRect">
              <a:avLst>
                <a:gd name="adj" fmla="val 10000"/>
              </a:avLst>
            </a:prstGeom>
            <a:solidFill>
              <a:srgbClr val="37D97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160" name="Shape 160"/>
            <p:cNvSpPr txBox="1"/>
            <p:nvPr/>
          </p:nvSpPr>
          <p:spPr>
            <a:xfrm>
              <a:off x="50549" y="2665496"/>
              <a:ext cx="3595131" cy="1624765"/>
            </a:xfrm>
            <a:prstGeom prst="rect">
              <a:avLst/>
            </a:prstGeom>
            <a:noFill/>
            <a:ln>
              <a:noFill/>
            </a:ln>
          </p:spPr>
          <p:txBody>
            <a:bodyPr wrap="square" lIns="95250" tIns="95250" rIns="95250" bIns="95250" anchor="ctr" anchorCtr="0">
              <a:noAutofit/>
            </a:bodyPr>
            <a:lstStyle/>
            <a:p>
              <a:pPr marL="0" marR="0" lvl="0" indent="0" algn="ctr" rtl="0">
                <a:lnSpc>
                  <a:spcPct val="90000"/>
                </a:lnSpc>
                <a:spcBef>
                  <a:spcPts val="0"/>
                </a:spcBef>
                <a:spcAft>
                  <a:spcPts val="0"/>
                </a:spcAft>
                <a:buNone/>
              </a:pPr>
              <a:r>
                <a:rPr lang="en-US" sz="2500">
                  <a:solidFill>
                    <a:schemeClr val="lt1"/>
                  </a:solidFill>
                  <a:latin typeface="Arial"/>
                  <a:ea typeface="Arial"/>
                  <a:cs typeface="Arial"/>
                  <a:sym typeface="Arial"/>
                </a:rPr>
                <a:t>Transform</a:t>
              </a:r>
            </a:p>
          </p:txBody>
        </p:sp>
      </p:grpSp>
      <p:sp>
        <p:nvSpPr>
          <p:cNvPr id="161" name="Shape 161"/>
          <p:cNvSpPr txBox="1">
            <a:spLocks noGrp="1"/>
          </p:cNvSpPr>
          <p:nvPr>
            <p:ph type="title"/>
          </p:nvPr>
        </p:nvSpPr>
        <p:spPr>
          <a:xfrm>
            <a:off x="693043" y="198437"/>
            <a:ext cx="8694539" cy="1461188"/>
          </a:xfrm>
          <a:prstGeom prst="rect">
            <a:avLst/>
          </a:prstGeom>
          <a:noFill/>
          <a:ln>
            <a:noFill/>
          </a:ln>
        </p:spPr>
        <p:txBody>
          <a:bodyPr wrap="square" lIns="91425" tIns="45700" rIns="91425" bIns="45700" anchor="ctr" anchorCtr="0">
            <a:noAutofit/>
          </a:bodyPr>
          <a:lstStyle/>
          <a:p>
            <a:pPr marL="0" marR="0" lvl="0" indent="-298450" algn="ctr" rtl="0">
              <a:lnSpc>
                <a:spcPct val="90000"/>
              </a:lnSpc>
              <a:spcBef>
                <a:spcPts val="0"/>
              </a:spcBef>
              <a:buClr>
                <a:schemeClr val="dk1"/>
              </a:buClr>
              <a:buSzPts val="4700"/>
              <a:buFont typeface="Calibri"/>
              <a:buNone/>
            </a:pPr>
            <a:r>
              <a:rPr lang="en-US" sz="4700" b="0" i="0" u="none" strike="noStrike" cap="none">
                <a:solidFill>
                  <a:schemeClr val="dk1"/>
                </a:solidFill>
                <a:latin typeface="Calibri"/>
                <a:ea typeface="Calibri"/>
                <a:cs typeface="Calibri"/>
                <a:sym typeface="Calibri"/>
              </a:rPr>
              <a:t>RosettaLigand Algorithm Overview</a:t>
            </a:r>
          </a:p>
        </p:txBody>
      </p:sp>
      <p:sp>
        <p:nvSpPr>
          <p:cNvPr id="162" name="Shape 162"/>
          <p:cNvSpPr txBox="1"/>
          <p:nvPr/>
        </p:nvSpPr>
        <p:spPr>
          <a:xfrm>
            <a:off x="1525063" y="1763924"/>
            <a:ext cx="2192669" cy="840432"/>
          </a:xfrm>
          <a:prstGeom prst="rect">
            <a:avLst/>
          </a:prstGeom>
          <a:noFill/>
          <a:ln>
            <a:noFill/>
          </a:ln>
        </p:spPr>
        <p:txBody>
          <a:bodyPr wrap="square" lIns="100775" tIns="50375" rIns="100775" bIns="50375" anchor="t" anchorCtr="0">
            <a:noAutofit/>
          </a:bodyPr>
          <a:lstStyle/>
          <a:p>
            <a:pPr marL="0" marR="0" lvl="0" indent="0" algn="l" rtl="0">
              <a:spcBef>
                <a:spcPts val="0"/>
              </a:spcBef>
              <a:spcAft>
                <a:spcPts val="0"/>
              </a:spcAft>
              <a:buNone/>
            </a:pPr>
            <a:r>
              <a:rPr lang="en-US" sz="2400" b="1">
                <a:solidFill>
                  <a:schemeClr val="dk1"/>
                </a:solidFill>
                <a:latin typeface="Calibri"/>
                <a:ea typeface="Calibri"/>
                <a:cs typeface="Calibri"/>
                <a:sym typeface="Calibri"/>
              </a:rPr>
              <a:t>Low Resolution</a:t>
            </a:r>
          </a:p>
          <a:p>
            <a:pPr marL="0" marR="0" lvl="0" indent="0" algn="l" rtl="0">
              <a:spcBef>
                <a:spcPts val="0"/>
              </a:spcBef>
              <a:spcAft>
                <a:spcPts val="0"/>
              </a:spcAft>
              <a:buNone/>
            </a:pPr>
            <a:r>
              <a:rPr lang="en-US" sz="2400" b="1">
                <a:solidFill>
                  <a:schemeClr val="dk1"/>
                </a:solidFill>
                <a:latin typeface="Calibri"/>
                <a:ea typeface="Calibri"/>
                <a:cs typeface="Calibri"/>
                <a:sym typeface="Calibri"/>
              </a:rPr>
              <a:t>Coarse Grained</a:t>
            </a:r>
          </a:p>
        </p:txBody>
      </p:sp>
      <p:grpSp>
        <p:nvGrpSpPr>
          <p:cNvPr id="163" name="Shape 163"/>
          <p:cNvGrpSpPr/>
          <p:nvPr/>
        </p:nvGrpSpPr>
        <p:grpSpPr>
          <a:xfrm>
            <a:off x="5040312" y="2687883"/>
            <a:ext cx="3696229" cy="4368552"/>
            <a:chOff x="0" y="0"/>
            <a:chExt cx="3696229" cy="4368552"/>
          </a:xfrm>
        </p:grpSpPr>
        <p:sp>
          <p:nvSpPr>
            <p:cNvPr id="164" name="Shape 164"/>
            <p:cNvSpPr/>
            <p:nvPr/>
          </p:nvSpPr>
          <p:spPr>
            <a:xfrm>
              <a:off x="0" y="0"/>
              <a:ext cx="3696229" cy="787218"/>
            </a:xfrm>
            <a:prstGeom prst="roundRect">
              <a:avLst>
                <a:gd name="adj" fmla="val 10000"/>
              </a:avLst>
            </a:prstGeom>
            <a:solidFill>
              <a:srgbClr val="599BD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165" name="Shape 165"/>
            <p:cNvSpPr txBox="1"/>
            <p:nvPr/>
          </p:nvSpPr>
          <p:spPr>
            <a:xfrm>
              <a:off x="23057" y="23057"/>
              <a:ext cx="3650115" cy="741104"/>
            </a:xfrm>
            <a:prstGeom prst="rect">
              <a:avLst/>
            </a:prstGeom>
            <a:noFill/>
            <a:ln>
              <a:noFill/>
            </a:ln>
          </p:spPr>
          <p:txBody>
            <a:bodyPr wrap="square" lIns="95250" tIns="95250" rIns="95250" bIns="95250" anchor="ctr" anchorCtr="0">
              <a:noAutofit/>
            </a:bodyPr>
            <a:lstStyle/>
            <a:p>
              <a:pPr marL="0" marR="0" lvl="0" indent="0" algn="ctr" rtl="0">
                <a:lnSpc>
                  <a:spcPct val="90000"/>
                </a:lnSpc>
                <a:spcBef>
                  <a:spcPts val="0"/>
                </a:spcBef>
                <a:spcAft>
                  <a:spcPts val="0"/>
                </a:spcAft>
                <a:buNone/>
              </a:pPr>
              <a:r>
                <a:rPr lang="en-US" sz="2500">
                  <a:solidFill>
                    <a:schemeClr val="lt1"/>
                  </a:solidFill>
                  <a:latin typeface="Arial"/>
                  <a:ea typeface="Arial"/>
                  <a:cs typeface="Arial"/>
                  <a:sym typeface="Arial"/>
                </a:rPr>
                <a:t>Small ligand moves</a:t>
              </a:r>
            </a:p>
          </p:txBody>
        </p:sp>
        <p:sp>
          <p:nvSpPr>
            <p:cNvPr id="166" name="Shape 166"/>
            <p:cNvSpPr/>
            <p:nvPr/>
          </p:nvSpPr>
          <p:spPr>
            <a:xfrm rot="5400000">
              <a:off x="1695241" y="809088"/>
              <a:ext cx="305745" cy="363921"/>
            </a:xfrm>
            <a:prstGeom prst="rightArrow">
              <a:avLst>
                <a:gd name="adj1" fmla="val 60000"/>
                <a:gd name="adj2" fmla="val 50000"/>
              </a:avLst>
            </a:prstGeom>
            <a:solidFill>
              <a:srgbClr val="B3CAE7"/>
            </a:solidFill>
            <a:ln>
              <a:noFill/>
            </a:ln>
          </p:spPr>
          <p:txBody>
            <a:bodyPr wrap="square" lIns="91425" tIns="91425" rIns="91425" bIns="91425" anchor="ctr" anchorCtr="0">
              <a:noAutofit/>
            </a:bodyPr>
            <a:lstStyle/>
            <a:p>
              <a:pPr marL="0" lvl="0" indent="0">
                <a:spcBef>
                  <a:spcPts val="0"/>
                </a:spcBef>
                <a:buNone/>
              </a:pPr>
              <a:endParaRPr/>
            </a:p>
          </p:txBody>
        </p:sp>
        <p:sp>
          <p:nvSpPr>
            <p:cNvPr id="167" name="Shape 167"/>
            <p:cNvSpPr txBox="1"/>
            <p:nvPr/>
          </p:nvSpPr>
          <p:spPr>
            <a:xfrm>
              <a:off x="1738938" y="838176"/>
              <a:ext cx="218353" cy="214022"/>
            </a:xfrm>
            <a:prstGeom prst="rect">
              <a:avLst/>
            </a:prstGeom>
            <a:noFill/>
            <a:ln>
              <a:noFill/>
            </a:ln>
          </p:spPr>
          <p:txBody>
            <a:bodyPr wrap="square" lIns="0" tIns="0" rIns="0" bIns="0" anchor="ctr" anchorCtr="0">
              <a:noAutofit/>
            </a:bodyPr>
            <a:lstStyle/>
            <a:p>
              <a:pPr marL="0" marR="0" lvl="0" indent="0" algn="ctr" rtl="0">
                <a:lnSpc>
                  <a:spcPct val="90000"/>
                </a:lnSpc>
                <a:spcBef>
                  <a:spcPts val="0"/>
                </a:spcBef>
                <a:spcAft>
                  <a:spcPts val="0"/>
                </a:spcAft>
                <a:buNone/>
              </a:pPr>
              <a:endParaRPr sz="1500">
                <a:solidFill>
                  <a:schemeClr val="lt1"/>
                </a:solidFill>
                <a:latin typeface="Arial"/>
                <a:ea typeface="Arial"/>
                <a:cs typeface="Arial"/>
                <a:sym typeface="Arial"/>
              </a:endParaRPr>
            </a:p>
          </p:txBody>
        </p:sp>
        <p:sp>
          <p:nvSpPr>
            <p:cNvPr id="168" name="Shape 168"/>
            <p:cNvSpPr/>
            <p:nvPr/>
          </p:nvSpPr>
          <p:spPr>
            <a:xfrm>
              <a:off x="0" y="1194879"/>
              <a:ext cx="3696229" cy="787218"/>
            </a:xfrm>
            <a:prstGeom prst="roundRect">
              <a:avLst>
                <a:gd name="adj" fmla="val 10000"/>
              </a:avLst>
            </a:prstGeom>
            <a:solidFill>
              <a:srgbClr val="599BD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169" name="Shape 169"/>
            <p:cNvSpPr txBox="1"/>
            <p:nvPr/>
          </p:nvSpPr>
          <p:spPr>
            <a:xfrm>
              <a:off x="23057" y="1217936"/>
              <a:ext cx="3650115" cy="741104"/>
            </a:xfrm>
            <a:prstGeom prst="rect">
              <a:avLst/>
            </a:prstGeom>
            <a:noFill/>
            <a:ln>
              <a:noFill/>
            </a:ln>
          </p:spPr>
          <p:txBody>
            <a:bodyPr wrap="square" lIns="95250" tIns="95250" rIns="95250" bIns="95250" anchor="ctr" anchorCtr="0">
              <a:noAutofit/>
            </a:bodyPr>
            <a:lstStyle/>
            <a:p>
              <a:pPr marL="0" marR="0" lvl="0" indent="0" algn="ctr" rtl="0">
                <a:lnSpc>
                  <a:spcPct val="90000"/>
                </a:lnSpc>
                <a:spcBef>
                  <a:spcPts val="0"/>
                </a:spcBef>
                <a:spcAft>
                  <a:spcPts val="0"/>
                </a:spcAft>
                <a:buNone/>
              </a:pPr>
              <a:r>
                <a:rPr lang="en-US" sz="2500">
                  <a:solidFill>
                    <a:schemeClr val="lt1"/>
                  </a:solidFill>
                  <a:latin typeface="Arial"/>
                  <a:ea typeface="Arial"/>
                  <a:cs typeface="Arial"/>
                  <a:sym typeface="Arial"/>
                </a:rPr>
                <a:t>Interface side-chain moves</a:t>
              </a:r>
            </a:p>
          </p:txBody>
        </p:sp>
        <p:sp>
          <p:nvSpPr>
            <p:cNvPr id="170" name="Shape 170"/>
            <p:cNvSpPr/>
            <p:nvPr/>
          </p:nvSpPr>
          <p:spPr>
            <a:xfrm rot="5400000">
              <a:off x="1724717" y="1964666"/>
              <a:ext cx="246793" cy="363921"/>
            </a:xfrm>
            <a:prstGeom prst="rightArrow">
              <a:avLst>
                <a:gd name="adj1" fmla="val 60000"/>
                <a:gd name="adj2" fmla="val 50000"/>
              </a:avLst>
            </a:prstGeom>
            <a:solidFill>
              <a:srgbClr val="B3CAE7"/>
            </a:solidFill>
            <a:ln>
              <a:noFill/>
            </a:ln>
          </p:spPr>
          <p:txBody>
            <a:bodyPr wrap="square" lIns="91425" tIns="91425" rIns="91425" bIns="91425" anchor="ctr" anchorCtr="0">
              <a:noAutofit/>
            </a:bodyPr>
            <a:lstStyle/>
            <a:p>
              <a:pPr marL="0" lvl="0" indent="0">
                <a:spcBef>
                  <a:spcPts val="0"/>
                </a:spcBef>
                <a:buNone/>
              </a:pPr>
              <a:endParaRPr/>
            </a:p>
          </p:txBody>
        </p:sp>
        <p:sp>
          <p:nvSpPr>
            <p:cNvPr id="171" name="Shape 171"/>
            <p:cNvSpPr txBox="1"/>
            <p:nvPr/>
          </p:nvSpPr>
          <p:spPr>
            <a:xfrm>
              <a:off x="1738937" y="2023230"/>
              <a:ext cx="218353" cy="172755"/>
            </a:xfrm>
            <a:prstGeom prst="rect">
              <a:avLst/>
            </a:prstGeom>
            <a:noFill/>
            <a:ln>
              <a:noFill/>
            </a:ln>
          </p:spPr>
          <p:txBody>
            <a:bodyPr wrap="square" lIns="0" tIns="0" rIns="0" bIns="0" anchor="ctr" anchorCtr="0">
              <a:noAutofit/>
            </a:bodyPr>
            <a:lstStyle/>
            <a:p>
              <a:pPr marL="0" marR="0" lvl="0" indent="0" algn="ctr" rtl="0">
                <a:lnSpc>
                  <a:spcPct val="90000"/>
                </a:lnSpc>
                <a:spcBef>
                  <a:spcPts val="0"/>
                </a:spcBef>
                <a:spcAft>
                  <a:spcPts val="0"/>
                </a:spcAft>
                <a:buNone/>
              </a:pPr>
              <a:endParaRPr sz="1200">
                <a:solidFill>
                  <a:schemeClr val="lt1"/>
                </a:solidFill>
                <a:latin typeface="Arial"/>
                <a:ea typeface="Arial"/>
                <a:cs typeface="Arial"/>
                <a:sym typeface="Arial"/>
              </a:endParaRPr>
            </a:p>
          </p:txBody>
        </p:sp>
        <p:sp>
          <p:nvSpPr>
            <p:cNvPr id="172" name="Shape 172"/>
            <p:cNvSpPr/>
            <p:nvPr/>
          </p:nvSpPr>
          <p:spPr>
            <a:xfrm>
              <a:off x="0" y="2311155"/>
              <a:ext cx="3696229" cy="787218"/>
            </a:xfrm>
            <a:prstGeom prst="roundRect">
              <a:avLst>
                <a:gd name="adj" fmla="val 10000"/>
              </a:avLst>
            </a:prstGeom>
            <a:solidFill>
              <a:srgbClr val="599BD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173" name="Shape 173"/>
            <p:cNvSpPr txBox="1"/>
            <p:nvPr/>
          </p:nvSpPr>
          <p:spPr>
            <a:xfrm>
              <a:off x="23057" y="2334212"/>
              <a:ext cx="3650115" cy="741104"/>
            </a:xfrm>
            <a:prstGeom prst="rect">
              <a:avLst/>
            </a:prstGeom>
            <a:noFill/>
            <a:ln>
              <a:noFill/>
            </a:ln>
          </p:spPr>
          <p:txBody>
            <a:bodyPr wrap="square" lIns="95250" tIns="95250" rIns="95250" bIns="95250" anchor="ctr" anchorCtr="0">
              <a:noAutofit/>
            </a:bodyPr>
            <a:lstStyle/>
            <a:p>
              <a:pPr marL="0" marR="0" lvl="0" indent="0" algn="ctr" rtl="0">
                <a:lnSpc>
                  <a:spcPct val="90000"/>
                </a:lnSpc>
                <a:spcBef>
                  <a:spcPts val="0"/>
                </a:spcBef>
                <a:spcAft>
                  <a:spcPts val="0"/>
                </a:spcAft>
                <a:buNone/>
              </a:pPr>
              <a:r>
                <a:rPr lang="en-US" sz="2500">
                  <a:solidFill>
                    <a:schemeClr val="lt1"/>
                  </a:solidFill>
                  <a:latin typeface="Arial"/>
                  <a:ea typeface="Arial"/>
                  <a:cs typeface="Arial"/>
                  <a:sym typeface="Arial"/>
                </a:rPr>
                <a:t>Gradient based minimization</a:t>
              </a:r>
            </a:p>
          </p:txBody>
        </p:sp>
        <p:sp>
          <p:nvSpPr>
            <p:cNvPr id="174" name="Shape 174"/>
            <p:cNvSpPr/>
            <p:nvPr/>
          </p:nvSpPr>
          <p:spPr>
            <a:xfrm rot="5400000">
              <a:off x="1667004" y="3157893"/>
              <a:ext cx="362219" cy="363921"/>
            </a:xfrm>
            <a:prstGeom prst="rightArrow">
              <a:avLst>
                <a:gd name="adj1" fmla="val 60000"/>
                <a:gd name="adj2" fmla="val 50000"/>
              </a:avLst>
            </a:prstGeom>
            <a:solidFill>
              <a:srgbClr val="B3CAE7"/>
            </a:solidFill>
            <a:ln>
              <a:noFill/>
            </a:ln>
          </p:spPr>
          <p:txBody>
            <a:bodyPr wrap="square" lIns="91425" tIns="91425" rIns="91425" bIns="91425" anchor="ctr" anchorCtr="0">
              <a:noAutofit/>
            </a:bodyPr>
            <a:lstStyle/>
            <a:p>
              <a:pPr marL="0" lvl="0" indent="0">
                <a:spcBef>
                  <a:spcPts val="0"/>
                </a:spcBef>
                <a:buNone/>
              </a:pPr>
              <a:endParaRPr/>
            </a:p>
          </p:txBody>
        </p:sp>
        <p:sp>
          <p:nvSpPr>
            <p:cNvPr id="175" name="Shape 175"/>
            <p:cNvSpPr txBox="1"/>
            <p:nvPr/>
          </p:nvSpPr>
          <p:spPr>
            <a:xfrm>
              <a:off x="1738937" y="3158744"/>
              <a:ext cx="218353" cy="253553"/>
            </a:xfrm>
            <a:prstGeom prst="rect">
              <a:avLst/>
            </a:prstGeom>
            <a:noFill/>
            <a:ln>
              <a:noFill/>
            </a:ln>
          </p:spPr>
          <p:txBody>
            <a:bodyPr wrap="square" lIns="0" tIns="0" rIns="0" bIns="0" anchor="ctr" anchorCtr="0">
              <a:noAutofit/>
            </a:bodyPr>
            <a:lstStyle/>
            <a:p>
              <a:pPr marL="0" marR="0" lvl="0" indent="0" algn="ctr" rtl="0">
                <a:lnSpc>
                  <a:spcPct val="90000"/>
                </a:lnSpc>
                <a:spcBef>
                  <a:spcPts val="0"/>
                </a:spcBef>
                <a:spcAft>
                  <a:spcPts val="0"/>
                </a:spcAft>
                <a:buNone/>
              </a:pPr>
              <a:endParaRPr sz="1800">
                <a:solidFill>
                  <a:schemeClr val="lt1"/>
                </a:solidFill>
                <a:latin typeface="Arial"/>
                <a:ea typeface="Arial"/>
                <a:cs typeface="Arial"/>
                <a:sym typeface="Arial"/>
              </a:endParaRPr>
            </a:p>
          </p:txBody>
        </p:sp>
        <p:sp>
          <p:nvSpPr>
            <p:cNvPr id="176" name="Shape 176"/>
            <p:cNvSpPr/>
            <p:nvPr/>
          </p:nvSpPr>
          <p:spPr>
            <a:xfrm>
              <a:off x="0" y="3581334"/>
              <a:ext cx="3696229" cy="787218"/>
            </a:xfrm>
            <a:prstGeom prst="roundRect">
              <a:avLst>
                <a:gd name="adj" fmla="val 10000"/>
              </a:avLst>
            </a:prstGeom>
            <a:solidFill>
              <a:srgbClr val="599BD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177" name="Shape 177"/>
            <p:cNvSpPr txBox="1"/>
            <p:nvPr/>
          </p:nvSpPr>
          <p:spPr>
            <a:xfrm>
              <a:off x="23057" y="3604391"/>
              <a:ext cx="3650115" cy="741104"/>
            </a:xfrm>
            <a:prstGeom prst="rect">
              <a:avLst/>
            </a:prstGeom>
            <a:noFill/>
            <a:ln>
              <a:noFill/>
            </a:ln>
          </p:spPr>
          <p:txBody>
            <a:bodyPr wrap="square" lIns="95250" tIns="95250" rIns="95250" bIns="95250" anchor="ctr" anchorCtr="0">
              <a:noAutofit/>
            </a:bodyPr>
            <a:lstStyle/>
            <a:p>
              <a:pPr marL="0" marR="0" lvl="0" indent="0" algn="ctr" rtl="0">
                <a:lnSpc>
                  <a:spcPct val="90000"/>
                </a:lnSpc>
                <a:spcBef>
                  <a:spcPts val="0"/>
                </a:spcBef>
                <a:spcAft>
                  <a:spcPts val="0"/>
                </a:spcAft>
                <a:buNone/>
              </a:pPr>
              <a:r>
                <a:rPr lang="en-US" sz="2500">
                  <a:solidFill>
                    <a:schemeClr val="lt1"/>
                  </a:solidFill>
                  <a:latin typeface="Arial"/>
                  <a:ea typeface="Arial"/>
                  <a:cs typeface="Arial"/>
                  <a:sym typeface="Arial"/>
                </a:rPr>
                <a:t>Final minimization</a:t>
              </a:r>
            </a:p>
          </p:txBody>
        </p:sp>
      </p:grpSp>
      <p:sp>
        <p:nvSpPr>
          <p:cNvPr id="178" name="Shape 178"/>
          <p:cNvSpPr txBox="1"/>
          <p:nvPr/>
        </p:nvSpPr>
        <p:spPr>
          <a:xfrm>
            <a:off x="6048375" y="1763924"/>
            <a:ext cx="2231782" cy="840432"/>
          </a:xfrm>
          <a:prstGeom prst="rect">
            <a:avLst/>
          </a:prstGeom>
          <a:noFill/>
          <a:ln>
            <a:noFill/>
          </a:ln>
        </p:spPr>
        <p:txBody>
          <a:bodyPr wrap="square" lIns="100775" tIns="50375" rIns="100775" bIns="50375" anchor="t" anchorCtr="0">
            <a:noAutofit/>
          </a:bodyPr>
          <a:lstStyle/>
          <a:p>
            <a:pPr marL="0" marR="0" lvl="0" indent="0" algn="l" rtl="0">
              <a:spcBef>
                <a:spcPts val="0"/>
              </a:spcBef>
              <a:spcAft>
                <a:spcPts val="0"/>
              </a:spcAft>
              <a:buNone/>
            </a:pPr>
            <a:r>
              <a:rPr lang="en-US" sz="2400" b="1">
                <a:solidFill>
                  <a:schemeClr val="dk1"/>
                </a:solidFill>
                <a:latin typeface="Calibri"/>
                <a:ea typeface="Calibri"/>
                <a:cs typeface="Calibri"/>
                <a:sym typeface="Calibri"/>
              </a:rPr>
              <a:t>High Resolution</a:t>
            </a:r>
          </a:p>
          <a:p>
            <a:pPr marL="0" marR="0" lvl="0" indent="0" algn="l" rtl="0">
              <a:spcBef>
                <a:spcPts val="0"/>
              </a:spcBef>
              <a:spcAft>
                <a:spcPts val="0"/>
              </a:spcAft>
              <a:buNone/>
            </a:pPr>
            <a:r>
              <a:rPr lang="en-US" sz="2400" b="1">
                <a:solidFill>
                  <a:schemeClr val="dk1"/>
                </a:solidFill>
                <a:latin typeface="Calibri"/>
                <a:ea typeface="Calibri"/>
                <a:cs typeface="Calibri"/>
                <a:sym typeface="Calibri"/>
              </a:rPr>
              <a:t>Atomistic </a:t>
            </a:r>
          </a:p>
        </p:txBody>
      </p:sp>
      <p:grpSp>
        <p:nvGrpSpPr>
          <p:cNvPr id="179" name="Shape 179"/>
          <p:cNvGrpSpPr/>
          <p:nvPr/>
        </p:nvGrpSpPr>
        <p:grpSpPr>
          <a:xfrm rot="-5400000">
            <a:off x="4598421" y="1238582"/>
            <a:ext cx="504585" cy="1555273"/>
            <a:chOff x="1523451" y="704322"/>
            <a:chExt cx="305897" cy="255707"/>
          </a:xfrm>
        </p:grpSpPr>
        <p:sp>
          <p:nvSpPr>
            <p:cNvPr id="180" name="Shape 180"/>
            <p:cNvSpPr/>
            <p:nvPr/>
          </p:nvSpPr>
          <p:spPr>
            <a:xfrm rot="5400000">
              <a:off x="1548546" y="679227"/>
              <a:ext cx="255707" cy="305897"/>
            </a:xfrm>
            <a:prstGeom prst="rightArrow">
              <a:avLst>
                <a:gd name="adj1" fmla="val 60000"/>
                <a:gd name="adj2" fmla="val 50000"/>
              </a:avLst>
            </a:prstGeom>
            <a:solidFill>
              <a:srgbClr val="B3CAE7"/>
            </a:solidFill>
            <a:ln>
              <a:noFill/>
            </a:ln>
          </p:spPr>
          <p:txBody>
            <a:bodyPr wrap="square" lIns="91425" tIns="91425" rIns="91425" bIns="91425" anchor="ctr" anchorCtr="0">
              <a:noAutofit/>
            </a:bodyPr>
            <a:lstStyle/>
            <a:p>
              <a:pPr marL="0" lvl="0" indent="0">
                <a:spcBef>
                  <a:spcPts val="0"/>
                </a:spcBef>
                <a:buNone/>
              </a:pPr>
              <a:endParaRPr/>
            </a:p>
          </p:txBody>
        </p:sp>
        <p:sp>
          <p:nvSpPr>
            <p:cNvPr id="181" name="Shape 181"/>
            <p:cNvSpPr/>
            <p:nvPr/>
          </p:nvSpPr>
          <p:spPr>
            <a:xfrm>
              <a:off x="1584630" y="704322"/>
              <a:ext cx="183539" cy="178995"/>
            </a:xfrm>
            <a:prstGeom prst="rect">
              <a:avLst/>
            </a:prstGeom>
            <a:noFill/>
            <a:ln>
              <a:noFill/>
            </a:ln>
          </p:spPr>
          <p:txBody>
            <a:bodyPr wrap="square" lIns="0" tIns="0" rIns="0" bIns="0" anchor="ctr" anchorCtr="0">
              <a:noAutofit/>
            </a:bodyPr>
            <a:lstStyle/>
            <a:p>
              <a:pPr marL="0" marR="0" lvl="0" indent="0" algn="ctr" rtl="0">
                <a:lnSpc>
                  <a:spcPct val="90000"/>
                </a:lnSpc>
                <a:spcBef>
                  <a:spcPts val="0"/>
                </a:spcBef>
                <a:spcAft>
                  <a:spcPts val="0"/>
                </a:spcAft>
                <a:buNone/>
              </a:pPr>
              <a:endParaRPr sz="1300">
                <a:solidFill>
                  <a:schemeClr val="lt1"/>
                </a:solidFill>
                <a:latin typeface="Arial"/>
                <a:ea typeface="Arial"/>
                <a:cs typeface="Arial"/>
                <a:sym typeface="Arial"/>
              </a:endParaRPr>
            </a:p>
          </p:txBody>
        </p:sp>
      </p:grpSp>
      <p:sp>
        <p:nvSpPr>
          <p:cNvPr id="182" name="Shape 182"/>
          <p:cNvSpPr/>
          <p:nvPr/>
        </p:nvSpPr>
        <p:spPr>
          <a:xfrm rot="10800000">
            <a:off x="239712" y="5761037"/>
            <a:ext cx="504031" cy="787166"/>
          </a:xfrm>
          <a:prstGeom prst="curvedLeftArrow">
            <a:avLst>
              <a:gd name="adj1" fmla="val 25000"/>
              <a:gd name="adj2" fmla="val 50000"/>
              <a:gd name="adj3" fmla="val 25000"/>
            </a:avLst>
          </a:prstGeom>
          <a:solidFill>
            <a:srgbClr val="37D975"/>
          </a:solidFill>
          <a:ln w="12700" cap="flat" cmpd="sng">
            <a:solidFill>
              <a:srgbClr val="42719B"/>
            </a:solidFill>
            <a:prstDash val="solid"/>
            <a:miter lim="800000"/>
            <a:headEnd type="none" w="med" len="med"/>
            <a:tailEnd type="none" w="med" len="med"/>
          </a:ln>
        </p:spPr>
        <p:txBody>
          <a:bodyPr wrap="square" lIns="100775" tIns="50375" rIns="100775" bIns="50375"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183" name="Shape 183"/>
          <p:cNvSpPr/>
          <p:nvPr/>
        </p:nvSpPr>
        <p:spPr>
          <a:xfrm rot="10800000">
            <a:off x="8820543" y="2865435"/>
            <a:ext cx="1020368" cy="2667001"/>
          </a:xfrm>
          <a:prstGeom prst="curvedRightArrow">
            <a:avLst>
              <a:gd name="adj1" fmla="val 25000"/>
              <a:gd name="adj2" fmla="val 50000"/>
              <a:gd name="adj3" fmla="val 25000"/>
            </a:avLst>
          </a:prstGeom>
          <a:solidFill>
            <a:schemeClr val="accent1"/>
          </a:solidFill>
          <a:ln w="12700" cap="flat" cmpd="sng">
            <a:solidFill>
              <a:srgbClr val="42719B"/>
            </a:solidFill>
            <a:prstDash val="solid"/>
            <a:miter lim="800000"/>
            <a:headEnd type="none" w="med" len="med"/>
            <a:tailEnd type="none" w="med" len="med"/>
          </a:ln>
        </p:spPr>
        <p:txBody>
          <a:bodyPr wrap="square" lIns="100775" tIns="50375" rIns="100775" bIns="50375"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184" name="Shape 184"/>
          <p:cNvSpPr txBox="1"/>
          <p:nvPr/>
        </p:nvSpPr>
        <p:spPr>
          <a:xfrm rot="-5400000">
            <a:off x="8319163" y="3891280"/>
            <a:ext cx="1630575" cy="738664"/>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r>
              <a:rPr lang="en-US" sz="2100">
                <a:solidFill>
                  <a:schemeClr val="dk1"/>
                </a:solidFill>
                <a:latin typeface="Calibri"/>
                <a:ea typeface="Calibri"/>
                <a:cs typeface="Calibri"/>
                <a:sym typeface="Calibri"/>
              </a:rPr>
              <a:t>Monte Carlo </a:t>
            </a:r>
          </a:p>
          <a:p>
            <a:pPr marL="0" marR="0" lvl="0" indent="0" algn="l" rtl="0">
              <a:spcBef>
                <a:spcPts val="0"/>
              </a:spcBef>
              <a:spcAft>
                <a:spcPts val="0"/>
              </a:spcAft>
              <a:buNone/>
            </a:pPr>
            <a:r>
              <a:rPr lang="en-US" sz="2100">
                <a:solidFill>
                  <a:schemeClr val="dk1"/>
                </a:solidFill>
                <a:latin typeface="Calibri"/>
                <a:ea typeface="Calibri"/>
                <a:cs typeface="Calibri"/>
                <a:sym typeface="Calibri"/>
              </a:rPr>
              <a:t>accept/reject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Shape 189"/>
          <p:cNvSpPr txBox="1">
            <a:spLocks noGrp="1"/>
          </p:cNvSpPr>
          <p:nvPr>
            <p:ph type="title"/>
          </p:nvPr>
        </p:nvSpPr>
        <p:spPr>
          <a:xfrm>
            <a:off x="693043" y="122237"/>
            <a:ext cx="8694539" cy="1461188"/>
          </a:xfrm>
          <a:prstGeom prst="rect">
            <a:avLst/>
          </a:prstGeom>
          <a:noFill/>
          <a:ln>
            <a:noFill/>
          </a:ln>
        </p:spPr>
        <p:txBody>
          <a:bodyPr wrap="square" lIns="91425" tIns="45700" rIns="91425" bIns="45700" anchor="ctr" anchorCtr="0">
            <a:noAutofit/>
          </a:bodyPr>
          <a:lstStyle/>
          <a:p>
            <a:pPr marL="0" marR="0" lvl="0" indent="-381000" algn="ctr" rtl="0">
              <a:lnSpc>
                <a:spcPct val="90000"/>
              </a:lnSpc>
              <a:spcBef>
                <a:spcPts val="0"/>
              </a:spcBef>
              <a:buClr>
                <a:schemeClr val="dk1"/>
              </a:buClr>
              <a:buSzPts val="6000"/>
              <a:buFont typeface="Calibri"/>
              <a:buNone/>
            </a:pPr>
            <a:r>
              <a:rPr lang="en-US" sz="6000" b="0" i="0" u="none" strike="noStrike" cap="none">
                <a:solidFill>
                  <a:schemeClr val="dk1"/>
                </a:solidFill>
                <a:latin typeface="Calibri"/>
                <a:ea typeface="Calibri"/>
                <a:cs typeface="Calibri"/>
                <a:sym typeface="Calibri"/>
              </a:rPr>
              <a:t>Overview of XML Script</a:t>
            </a:r>
          </a:p>
        </p:txBody>
      </p:sp>
      <p:sp>
        <p:nvSpPr>
          <p:cNvPr id="190" name="Shape 190"/>
          <p:cNvSpPr txBox="1">
            <a:spLocks noGrp="1"/>
          </p:cNvSpPr>
          <p:nvPr>
            <p:ph type="body" idx="1"/>
          </p:nvPr>
        </p:nvSpPr>
        <p:spPr>
          <a:xfrm>
            <a:off x="762000" y="1798637"/>
            <a:ext cx="5649912" cy="5039783"/>
          </a:xfrm>
          <a:prstGeom prst="rect">
            <a:avLst/>
          </a:prstGeom>
          <a:noFill/>
          <a:ln>
            <a:noFill/>
          </a:ln>
        </p:spPr>
        <p:txBody>
          <a:bodyPr wrap="square" lIns="91425" tIns="45700" rIns="91425" bIns="45700" anchor="t" anchorCtr="0">
            <a:noAutofit/>
          </a:bodyPr>
          <a:lstStyle/>
          <a:p>
            <a:pPr marL="0" marR="0" lvl="0" indent="-177800" algn="l" rtl="0">
              <a:lnSpc>
                <a:spcPct val="90000"/>
              </a:lnSpc>
              <a:spcBef>
                <a:spcPts val="0"/>
              </a:spcBef>
              <a:spcAft>
                <a:spcPts val="0"/>
              </a:spcAft>
              <a:buClr>
                <a:schemeClr val="dk1"/>
              </a:buClr>
              <a:buSzPts val="2800"/>
              <a:buFont typeface="Arial"/>
              <a:buNone/>
            </a:pPr>
            <a:r>
              <a:rPr lang="en-US" sz="2800" b="0" i="0" u="none" strike="noStrike" cap="none">
                <a:solidFill>
                  <a:schemeClr val="dk1"/>
                </a:solidFill>
                <a:latin typeface="Calibri"/>
                <a:ea typeface="Calibri"/>
                <a:cs typeface="Calibri"/>
                <a:sym typeface="Calibri"/>
              </a:rPr>
              <a:t>SCOREFXNS</a:t>
            </a:r>
          </a:p>
          <a:p>
            <a:pPr marL="378013" marR="0" lvl="1" indent="-177800" algn="l" rtl="0">
              <a:lnSpc>
                <a:spcPct val="90000"/>
              </a:lnSpc>
              <a:spcBef>
                <a:spcPts val="413"/>
              </a:spcBef>
              <a:spcAft>
                <a:spcPts val="0"/>
              </a:spcAft>
              <a:buClr>
                <a:schemeClr val="dk1"/>
              </a:buClr>
              <a:buSzPts val="2800"/>
              <a:buFont typeface="Arial"/>
              <a:buNone/>
            </a:pPr>
            <a:r>
              <a:rPr lang="en-US" sz="2800" b="0" i="0" u="none" strike="noStrike" cap="none">
                <a:solidFill>
                  <a:schemeClr val="dk1"/>
                </a:solidFill>
                <a:latin typeface="Calibri"/>
                <a:ea typeface="Calibri"/>
                <a:cs typeface="Calibri"/>
                <a:sym typeface="Calibri"/>
              </a:rPr>
              <a:t>Soft-rep</a:t>
            </a:r>
          </a:p>
          <a:p>
            <a:pPr marL="378013" marR="0" lvl="1" indent="-177800" algn="l" rtl="0">
              <a:lnSpc>
                <a:spcPct val="90000"/>
              </a:lnSpc>
              <a:spcBef>
                <a:spcPts val="413"/>
              </a:spcBef>
              <a:spcAft>
                <a:spcPts val="0"/>
              </a:spcAft>
              <a:buClr>
                <a:schemeClr val="dk1"/>
              </a:buClr>
              <a:buSzPts val="2800"/>
              <a:buFont typeface="Arial"/>
              <a:buNone/>
            </a:pPr>
            <a:r>
              <a:rPr lang="en-US" sz="2800" b="0" i="0" u="none" strike="noStrike" cap="none">
                <a:solidFill>
                  <a:schemeClr val="dk1"/>
                </a:solidFill>
                <a:latin typeface="Calibri"/>
                <a:ea typeface="Calibri"/>
                <a:cs typeface="Calibri"/>
                <a:sym typeface="Calibri"/>
              </a:rPr>
              <a:t>Hard-rep </a:t>
            </a:r>
          </a:p>
          <a:p>
            <a:pPr marL="0" marR="0" lvl="0" indent="-177800" algn="l" rtl="0">
              <a:lnSpc>
                <a:spcPct val="90000"/>
              </a:lnSpc>
              <a:spcBef>
                <a:spcPts val="827"/>
              </a:spcBef>
              <a:spcAft>
                <a:spcPts val="0"/>
              </a:spcAft>
              <a:buClr>
                <a:schemeClr val="dk1"/>
              </a:buClr>
              <a:buSzPts val="2800"/>
              <a:buFont typeface="Arial"/>
              <a:buNone/>
            </a:pPr>
            <a:r>
              <a:rPr lang="en-US" sz="2800" b="0" i="0" u="none" strike="noStrike" cap="none">
                <a:solidFill>
                  <a:schemeClr val="dk1"/>
                </a:solidFill>
                <a:latin typeface="Calibri"/>
                <a:ea typeface="Calibri"/>
                <a:cs typeface="Calibri"/>
                <a:sym typeface="Calibri"/>
              </a:rPr>
              <a:t>SCORINGGRIDS</a:t>
            </a:r>
          </a:p>
          <a:p>
            <a:pPr marL="0" marR="0" lvl="0" indent="-177800" algn="l" rtl="0">
              <a:lnSpc>
                <a:spcPct val="90000"/>
              </a:lnSpc>
              <a:spcBef>
                <a:spcPts val="827"/>
              </a:spcBef>
              <a:spcAft>
                <a:spcPts val="0"/>
              </a:spcAft>
              <a:buClr>
                <a:schemeClr val="dk1"/>
              </a:buClr>
              <a:buSzPts val="2800"/>
              <a:buFont typeface="Arial"/>
              <a:buNone/>
            </a:pPr>
            <a:r>
              <a:rPr lang="en-US" sz="2800" b="0" i="0" u="none" strike="noStrike" cap="none">
                <a:solidFill>
                  <a:schemeClr val="dk1"/>
                </a:solidFill>
                <a:latin typeface="Calibri"/>
                <a:ea typeface="Calibri"/>
                <a:cs typeface="Calibri"/>
                <a:sym typeface="Calibri"/>
              </a:rPr>
              <a:t>LIGAND_AREAS</a:t>
            </a:r>
          </a:p>
          <a:p>
            <a:pPr marL="0" marR="0" lvl="0" indent="-177800" algn="l" rtl="0">
              <a:lnSpc>
                <a:spcPct val="90000"/>
              </a:lnSpc>
              <a:spcBef>
                <a:spcPts val="827"/>
              </a:spcBef>
              <a:spcAft>
                <a:spcPts val="0"/>
              </a:spcAft>
              <a:buClr>
                <a:schemeClr val="dk1"/>
              </a:buClr>
              <a:buSzPts val="2800"/>
              <a:buFont typeface="Arial"/>
              <a:buNone/>
            </a:pPr>
            <a:r>
              <a:rPr lang="en-US" sz="2800" b="0" i="0" u="none" strike="noStrike" cap="none">
                <a:solidFill>
                  <a:schemeClr val="dk1"/>
                </a:solidFill>
                <a:latin typeface="Calibri"/>
                <a:ea typeface="Calibri"/>
                <a:cs typeface="Calibri"/>
                <a:sym typeface="Calibri"/>
              </a:rPr>
              <a:t>INTERFACE_BUILDERS</a:t>
            </a:r>
          </a:p>
          <a:p>
            <a:pPr marL="378013" marR="0" lvl="1" indent="-177800" algn="l" rtl="0">
              <a:lnSpc>
                <a:spcPct val="90000"/>
              </a:lnSpc>
              <a:spcBef>
                <a:spcPts val="413"/>
              </a:spcBef>
              <a:spcAft>
                <a:spcPts val="0"/>
              </a:spcAft>
              <a:buClr>
                <a:schemeClr val="dk1"/>
              </a:buClr>
              <a:buSzPts val="2800"/>
              <a:buFont typeface="Arial"/>
              <a:buNone/>
            </a:pPr>
            <a:r>
              <a:rPr lang="en-US" sz="2800" b="0" i="0" u="none" strike="noStrike" cap="none">
                <a:solidFill>
                  <a:schemeClr val="dk1"/>
                </a:solidFill>
                <a:latin typeface="Calibri"/>
                <a:ea typeface="Calibri"/>
                <a:cs typeface="Calibri"/>
                <a:sym typeface="Calibri"/>
              </a:rPr>
              <a:t>Side-chain and backbone</a:t>
            </a:r>
          </a:p>
          <a:p>
            <a:pPr marL="0" marR="0" lvl="0" indent="-177800" algn="l" rtl="0">
              <a:lnSpc>
                <a:spcPct val="90000"/>
              </a:lnSpc>
              <a:spcBef>
                <a:spcPts val="827"/>
              </a:spcBef>
              <a:spcAft>
                <a:spcPts val="0"/>
              </a:spcAft>
              <a:buClr>
                <a:schemeClr val="dk1"/>
              </a:buClr>
              <a:buSzPts val="2800"/>
              <a:buFont typeface="Arial"/>
              <a:buNone/>
            </a:pPr>
            <a:r>
              <a:rPr lang="en-US" sz="2800" b="0" i="0" u="none" strike="noStrike" cap="none">
                <a:solidFill>
                  <a:schemeClr val="dk1"/>
                </a:solidFill>
                <a:latin typeface="Calibri"/>
                <a:ea typeface="Calibri"/>
                <a:cs typeface="Calibri"/>
                <a:sym typeface="Calibri"/>
              </a:rPr>
              <a:t>MOVEMAP_BUILDERS</a:t>
            </a:r>
          </a:p>
          <a:p>
            <a:pPr marL="378013" marR="0" lvl="1" indent="-177800" algn="l" rtl="0">
              <a:lnSpc>
                <a:spcPct val="90000"/>
              </a:lnSpc>
              <a:spcBef>
                <a:spcPts val="413"/>
              </a:spcBef>
              <a:spcAft>
                <a:spcPts val="0"/>
              </a:spcAft>
              <a:buClr>
                <a:schemeClr val="dk1"/>
              </a:buClr>
              <a:buSzPts val="2800"/>
              <a:buFont typeface="Arial"/>
              <a:buNone/>
            </a:pPr>
            <a:r>
              <a:rPr lang="en-US" sz="2800" b="0" i="0" u="none" strike="noStrike" cap="none">
                <a:solidFill>
                  <a:schemeClr val="dk1"/>
                </a:solidFill>
                <a:latin typeface="Calibri"/>
                <a:ea typeface="Calibri"/>
                <a:cs typeface="Calibri"/>
                <a:sym typeface="Calibri"/>
              </a:rPr>
              <a:t>Docking and Minimization</a:t>
            </a:r>
          </a:p>
          <a:p>
            <a:pPr marL="378013" marR="0" lvl="1" indent="-152400" algn="l" rtl="0">
              <a:lnSpc>
                <a:spcPct val="90000"/>
              </a:lnSpc>
              <a:spcBef>
                <a:spcPts val="413"/>
              </a:spcBef>
              <a:buClr>
                <a:schemeClr val="dk1"/>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91" name="Shape 191"/>
          <p:cNvSpPr txBox="1">
            <a:spLocks noGrp="1"/>
          </p:cNvSpPr>
          <p:nvPr>
            <p:ph type="body" idx="2"/>
          </p:nvPr>
        </p:nvSpPr>
        <p:spPr>
          <a:xfrm>
            <a:off x="5421312" y="1798637"/>
            <a:ext cx="4436666" cy="5039783"/>
          </a:xfrm>
          <a:prstGeom prst="rect">
            <a:avLst/>
          </a:prstGeom>
          <a:noFill/>
          <a:ln>
            <a:noFill/>
          </a:ln>
        </p:spPr>
        <p:txBody>
          <a:bodyPr wrap="square" lIns="91425" tIns="45700" rIns="91425" bIns="45700" anchor="t" anchorCtr="0">
            <a:noAutofit/>
          </a:bodyPr>
          <a:lstStyle/>
          <a:p>
            <a:pPr marL="0" marR="0" lvl="0" indent="-177800" algn="l" rtl="0">
              <a:lnSpc>
                <a:spcPct val="90000"/>
              </a:lnSpc>
              <a:spcBef>
                <a:spcPts val="0"/>
              </a:spcBef>
              <a:spcAft>
                <a:spcPts val="0"/>
              </a:spcAft>
              <a:buClr>
                <a:schemeClr val="dk1"/>
              </a:buClr>
              <a:buSzPts val="2800"/>
              <a:buFont typeface="Arial"/>
              <a:buNone/>
            </a:pPr>
            <a:r>
              <a:rPr lang="en-US" sz="2800" b="0" i="0" u="none" strike="noStrike" cap="none">
                <a:solidFill>
                  <a:schemeClr val="dk1"/>
                </a:solidFill>
                <a:latin typeface="Calibri"/>
                <a:ea typeface="Calibri"/>
                <a:cs typeface="Calibri"/>
                <a:sym typeface="Calibri"/>
              </a:rPr>
              <a:t>MOVERS</a:t>
            </a:r>
          </a:p>
          <a:p>
            <a:pPr marL="378013" marR="0" lvl="1" indent="-177800" algn="l" rtl="0">
              <a:lnSpc>
                <a:spcPct val="90000"/>
              </a:lnSpc>
              <a:spcBef>
                <a:spcPts val="413"/>
              </a:spcBef>
              <a:spcAft>
                <a:spcPts val="0"/>
              </a:spcAft>
              <a:buClr>
                <a:srgbClr val="00CC00"/>
              </a:buClr>
              <a:buSzPts val="2800"/>
              <a:buFont typeface="Arial"/>
              <a:buNone/>
            </a:pPr>
            <a:r>
              <a:rPr lang="en-US" sz="2800" b="0" i="0" u="none" strike="noStrike" cap="none">
                <a:solidFill>
                  <a:srgbClr val="00CC00"/>
                </a:solidFill>
                <a:latin typeface="Calibri"/>
                <a:ea typeface="Calibri"/>
                <a:cs typeface="Calibri"/>
                <a:sym typeface="Calibri"/>
              </a:rPr>
              <a:t>StartFrom</a:t>
            </a:r>
          </a:p>
          <a:p>
            <a:pPr marL="378013" marR="0" lvl="1" indent="-177800" algn="l" rtl="0">
              <a:lnSpc>
                <a:spcPct val="90000"/>
              </a:lnSpc>
              <a:spcBef>
                <a:spcPts val="413"/>
              </a:spcBef>
              <a:spcAft>
                <a:spcPts val="0"/>
              </a:spcAft>
              <a:buClr>
                <a:srgbClr val="00CC00"/>
              </a:buClr>
              <a:buSzPts val="2800"/>
              <a:buFont typeface="Arial"/>
              <a:buNone/>
            </a:pPr>
            <a:r>
              <a:rPr lang="en-US" sz="2800" b="0" i="0" u="none" strike="noStrike" cap="none">
                <a:solidFill>
                  <a:srgbClr val="00CC00"/>
                </a:solidFill>
                <a:latin typeface="Calibri"/>
                <a:ea typeface="Calibri"/>
                <a:cs typeface="Calibri"/>
                <a:sym typeface="Calibri"/>
              </a:rPr>
              <a:t>Transform</a:t>
            </a:r>
          </a:p>
          <a:p>
            <a:pPr marL="378013" marR="0" lvl="1" indent="-177800" algn="l" rtl="0">
              <a:lnSpc>
                <a:spcPct val="90000"/>
              </a:lnSpc>
              <a:spcBef>
                <a:spcPts val="413"/>
              </a:spcBef>
              <a:spcAft>
                <a:spcPts val="0"/>
              </a:spcAft>
              <a:buClr>
                <a:srgbClr val="1B00C0"/>
              </a:buClr>
              <a:buSzPts val="2800"/>
              <a:buFont typeface="Arial"/>
              <a:buNone/>
            </a:pPr>
            <a:r>
              <a:rPr lang="en-US" sz="2800" b="0" i="0" u="none" strike="noStrike" cap="none">
                <a:solidFill>
                  <a:srgbClr val="1B00C0"/>
                </a:solidFill>
                <a:latin typeface="Calibri"/>
                <a:ea typeface="Calibri"/>
                <a:cs typeface="Calibri"/>
                <a:sym typeface="Calibri"/>
              </a:rPr>
              <a:t>HighResDocker</a:t>
            </a:r>
          </a:p>
          <a:p>
            <a:pPr marL="378013" marR="0" lvl="1" indent="-177800" algn="l" rtl="0">
              <a:lnSpc>
                <a:spcPct val="90000"/>
              </a:lnSpc>
              <a:spcBef>
                <a:spcPts val="413"/>
              </a:spcBef>
              <a:spcAft>
                <a:spcPts val="0"/>
              </a:spcAft>
              <a:buClr>
                <a:srgbClr val="1B00C0"/>
              </a:buClr>
              <a:buSzPts val="2800"/>
              <a:buFont typeface="Arial"/>
              <a:buNone/>
            </a:pPr>
            <a:r>
              <a:rPr lang="en-US" sz="2800" b="0" i="0" u="none" strike="noStrike" cap="none">
                <a:solidFill>
                  <a:srgbClr val="1B00C0"/>
                </a:solidFill>
                <a:latin typeface="Calibri"/>
                <a:ea typeface="Calibri"/>
                <a:cs typeface="Calibri"/>
                <a:sym typeface="Calibri"/>
              </a:rPr>
              <a:t>FinalMinimizer</a:t>
            </a:r>
          </a:p>
          <a:p>
            <a:pPr marL="378013" marR="0" lvl="1" indent="-177800" algn="l" rtl="0">
              <a:lnSpc>
                <a:spcPct val="90000"/>
              </a:lnSpc>
              <a:spcBef>
                <a:spcPts val="413"/>
              </a:spcBef>
              <a:spcAft>
                <a:spcPts val="0"/>
              </a:spcAft>
              <a:buClr>
                <a:schemeClr val="dk1"/>
              </a:buClr>
              <a:buSzPts val="2800"/>
              <a:buFont typeface="Arial"/>
              <a:buNone/>
            </a:pPr>
            <a:r>
              <a:rPr lang="en-US" sz="2800" b="0" i="0" u="none" strike="noStrike" cap="none">
                <a:solidFill>
                  <a:schemeClr val="dk1"/>
                </a:solidFill>
                <a:latin typeface="Calibri"/>
                <a:ea typeface="Calibri"/>
                <a:cs typeface="Calibri"/>
                <a:sym typeface="Calibri"/>
              </a:rPr>
              <a:t>InterfaceScoreCalculator</a:t>
            </a:r>
          </a:p>
          <a:p>
            <a:pPr marL="0" marR="0" lvl="0" indent="-152400" algn="l" rtl="0">
              <a:lnSpc>
                <a:spcPct val="90000"/>
              </a:lnSpc>
              <a:spcBef>
                <a:spcPts val="827"/>
              </a:spcBef>
              <a:buClr>
                <a:schemeClr val="dk1"/>
              </a:buClr>
              <a:buSzPts val="2400"/>
              <a:buFont typeface="Arial"/>
              <a:buNone/>
            </a:pPr>
            <a:endParaRPr sz="2400" b="0" i="0" u="none" strike="noStrike" cap="none">
              <a:solidFill>
                <a:schemeClr val="dk1"/>
              </a:solidFill>
              <a:latin typeface="Calibri"/>
              <a:ea typeface="Calibri"/>
              <a:cs typeface="Calibri"/>
              <a:sym typeface="Calibri"/>
            </a:endParaRPr>
          </a:p>
        </p:txBody>
      </p:sp>
      <p:sp>
        <p:nvSpPr>
          <p:cNvPr id="192" name="Shape 192"/>
          <p:cNvSpPr txBox="1"/>
          <p:nvPr/>
        </p:nvSpPr>
        <p:spPr>
          <a:xfrm>
            <a:off x="-1" y="6523037"/>
            <a:ext cx="10080625" cy="457200"/>
          </a:xfrm>
          <a:prstGeom prst="rect">
            <a:avLst/>
          </a:prstGeom>
          <a:noFill/>
          <a:ln>
            <a:noFill/>
          </a:ln>
        </p:spPr>
        <p:txBody>
          <a:bodyPr wrap="square" lIns="100775" tIns="50375" rIns="100775" bIns="50375" anchor="t" anchorCtr="0">
            <a:noAutofit/>
          </a:bodyPr>
          <a:lstStyle/>
          <a:p>
            <a:pPr marL="352389" marR="0" lvl="0" indent="-352389" algn="ctr" rtl="0">
              <a:spcBef>
                <a:spcPts val="0"/>
              </a:spcBef>
              <a:spcAft>
                <a:spcPts val="0"/>
              </a:spcAft>
              <a:buNone/>
            </a:pPr>
            <a:r>
              <a:rPr lang="en-US" sz="2400" b="0" i="0" u="none" strike="noStrike" cap="none">
                <a:solidFill>
                  <a:srgbClr val="00CC00"/>
                </a:solidFill>
                <a:latin typeface="Calibri"/>
                <a:ea typeface="Calibri"/>
                <a:cs typeface="Calibri"/>
                <a:sym typeface="Calibri"/>
              </a:rPr>
              <a:t>Low Resolution Steps</a:t>
            </a:r>
            <a:r>
              <a:rPr lang="en-US" sz="2400" b="0" i="0" u="none" strike="noStrike" cap="none">
                <a:solidFill>
                  <a:srgbClr val="FF0000"/>
                </a:solidFill>
                <a:latin typeface="Calibri"/>
                <a:ea typeface="Calibri"/>
                <a:cs typeface="Calibri"/>
                <a:sym typeface="Calibri"/>
              </a:rPr>
              <a:t>	  </a:t>
            </a:r>
            <a:r>
              <a:rPr lang="en-US" sz="2400" b="0" i="0" u="none" strike="noStrike" cap="none">
                <a:solidFill>
                  <a:srgbClr val="1B00C0"/>
                </a:solidFill>
                <a:latin typeface="Calibri"/>
                <a:ea typeface="Calibri"/>
                <a:cs typeface="Calibri"/>
                <a:sym typeface="Calibri"/>
              </a:rPr>
              <a:t>High Resolution Steps    </a:t>
            </a:r>
            <a:r>
              <a:rPr lang="en-US" sz="2400">
                <a:solidFill>
                  <a:schemeClr val="dk1"/>
                </a:solidFill>
                <a:latin typeface="Calibri"/>
                <a:ea typeface="Calibri"/>
                <a:cs typeface="Calibri"/>
                <a:sym typeface="Calibri"/>
              </a:rPr>
              <a:t>Evaluation Steps</a:t>
            </a:r>
          </a:p>
          <a:p>
            <a:pPr marL="352389" marR="0" lvl="0" indent="-352389" algn="ctr" rtl="0">
              <a:lnSpc>
                <a:spcPct val="100000"/>
              </a:lnSpc>
              <a:spcBef>
                <a:spcPts val="775"/>
              </a:spcBef>
              <a:spcAft>
                <a:spcPts val="0"/>
              </a:spcAft>
              <a:buNone/>
            </a:pPr>
            <a:endParaRPr sz="2400" b="0" i="0" u="none" strike="noStrike" cap="none">
              <a:solidFill>
                <a:srgbClr val="1B00C0"/>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grpSp>
        <p:nvGrpSpPr>
          <p:cNvPr id="198" name="Shape 198"/>
          <p:cNvGrpSpPr/>
          <p:nvPr/>
        </p:nvGrpSpPr>
        <p:grpSpPr>
          <a:xfrm>
            <a:off x="620714" y="1876267"/>
            <a:ext cx="3657599" cy="5331138"/>
            <a:chOff x="0" y="1430"/>
            <a:chExt cx="3657599" cy="5331138"/>
          </a:xfrm>
        </p:grpSpPr>
        <p:sp>
          <p:nvSpPr>
            <p:cNvPr id="199" name="Shape 199"/>
            <p:cNvSpPr/>
            <p:nvPr/>
          </p:nvSpPr>
          <p:spPr>
            <a:xfrm>
              <a:off x="0" y="1430"/>
              <a:ext cx="3657599" cy="962132"/>
            </a:xfrm>
            <a:prstGeom prst="roundRect">
              <a:avLst>
                <a:gd name="adj" fmla="val 10000"/>
              </a:avLst>
            </a:prstGeom>
            <a:solidFill>
              <a:schemeClr val="accent2"/>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00" name="Shape 200"/>
            <p:cNvSpPr txBox="1"/>
            <p:nvPr/>
          </p:nvSpPr>
          <p:spPr>
            <a:xfrm>
              <a:off x="28180" y="29610"/>
              <a:ext cx="3601239" cy="905772"/>
            </a:xfrm>
            <a:prstGeom prst="rect">
              <a:avLst/>
            </a:prstGeom>
            <a:noFill/>
            <a:ln>
              <a:noFill/>
            </a:ln>
          </p:spPr>
          <p:txBody>
            <a:bodyPr wrap="square" lIns="95250" tIns="95250" rIns="95250" bIns="95250" anchor="ctr" anchorCtr="0">
              <a:noAutofit/>
            </a:bodyPr>
            <a:lstStyle/>
            <a:p>
              <a:pPr marL="0" marR="0" lvl="0" indent="0" algn="ctr" rtl="0">
                <a:lnSpc>
                  <a:spcPct val="90000"/>
                </a:lnSpc>
                <a:spcBef>
                  <a:spcPts val="0"/>
                </a:spcBef>
                <a:spcAft>
                  <a:spcPts val="0"/>
                </a:spcAft>
                <a:buNone/>
              </a:pPr>
              <a:r>
                <a:rPr lang="en-US" sz="2500">
                  <a:solidFill>
                    <a:schemeClr val="lt1"/>
                  </a:solidFill>
                  <a:latin typeface="Arial"/>
                  <a:ea typeface="Arial"/>
                  <a:cs typeface="Arial"/>
                  <a:sym typeface="Arial"/>
                </a:rPr>
                <a:t>Initial placement</a:t>
              </a:r>
            </a:p>
          </p:txBody>
        </p:sp>
        <p:sp>
          <p:nvSpPr>
            <p:cNvPr id="201" name="Shape 201"/>
            <p:cNvSpPr/>
            <p:nvPr/>
          </p:nvSpPr>
          <p:spPr>
            <a:xfrm rot="5400000">
              <a:off x="1643473" y="988273"/>
              <a:ext cx="370651" cy="444782"/>
            </a:xfrm>
            <a:prstGeom prst="rightArrow">
              <a:avLst>
                <a:gd name="adj1" fmla="val 60000"/>
                <a:gd name="adj2" fmla="val 50000"/>
              </a:avLst>
            </a:prstGeom>
            <a:solidFill>
              <a:srgbClr val="B3CAE7"/>
            </a:solidFill>
            <a:ln>
              <a:noFill/>
            </a:ln>
          </p:spPr>
          <p:txBody>
            <a:bodyPr wrap="square" lIns="91425" tIns="91425" rIns="91425" bIns="91425" anchor="ctr" anchorCtr="0">
              <a:noAutofit/>
            </a:bodyPr>
            <a:lstStyle/>
            <a:p>
              <a:pPr marL="0" lvl="0" indent="0">
                <a:spcBef>
                  <a:spcPts val="0"/>
                </a:spcBef>
                <a:buNone/>
              </a:pPr>
              <a:endParaRPr/>
            </a:p>
          </p:txBody>
        </p:sp>
        <p:sp>
          <p:nvSpPr>
            <p:cNvPr id="202" name="Shape 202"/>
            <p:cNvSpPr txBox="1"/>
            <p:nvPr/>
          </p:nvSpPr>
          <p:spPr>
            <a:xfrm>
              <a:off x="1695364" y="1025339"/>
              <a:ext cx="266870" cy="259456"/>
            </a:xfrm>
            <a:prstGeom prst="rect">
              <a:avLst/>
            </a:prstGeom>
            <a:noFill/>
            <a:ln>
              <a:noFill/>
            </a:ln>
          </p:spPr>
          <p:txBody>
            <a:bodyPr wrap="square" lIns="0" tIns="0" rIns="0" bIns="0" anchor="ctr" anchorCtr="0">
              <a:noAutofit/>
            </a:bodyPr>
            <a:lstStyle/>
            <a:p>
              <a:pPr marL="0" marR="0" lvl="0" indent="0" algn="ctr" rtl="0">
                <a:lnSpc>
                  <a:spcPct val="90000"/>
                </a:lnSpc>
                <a:spcBef>
                  <a:spcPts val="0"/>
                </a:spcBef>
                <a:spcAft>
                  <a:spcPts val="0"/>
                </a:spcAft>
                <a:buNone/>
              </a:pPr>
              <a:endParaRPr sz="1800">
                <a:solidFill>
                  <a:schemeClr val="lt1"/>
                </a:solidFill>
                <a:latin typeface="Arial"/>
                <a:ea typeface="Arial"/>
                <a:cs typeface="Arial"/>
                <a:sym typeface="Arial"/>
              </a:endParaRPr>
            </a:p>
          </p:txBody>
        </p:sp>
        <p:sp>
          <p:nvSpPr>
            <p:cNvPr id="203" name="Shape 203"/>
            <p:cNvSpPr/>
            <p:nvPr/>
          </p:nvSpPr>
          <p:spPr>
            <a:xfrm>
              <a:off x="0" y="1457765"/>
              <a:ext cx="3657599" cy="962132"/>
            </a:xfrm>
            <a:prstGeom prst="roundRect">
              <a:avLst>
                <a:gd name="adj" fmla="val 10000"/>
              </a:avLst>
            </a:prstGeom>
            <a:solidFill>
              <a:srgbClr val="599BD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04" name="Shape 204"/>
            <p:cNvSpPr txBox="1"/>
            <p:nvPr/>
          </p:nvSpPr>
          <p:spPr>
            <a:xfrm>
              <a:off x="28180" y="1485945"/>
              <a:ext cx="3601239" cy="905772"/>
            </a:xfrm>
            <a:prstGeom prst="rect">
              <a:avLst/>
            </a:prstGeom>
            <a:noFill/>
            <a:ln>
              <a:noFill/>
            </a:ln>
          </p:spPr>
          <p:txBody>
            <a:bodyPr wrap="square" lIns="95250" tIns="95250" rIns="95250" bIns="95250" anchor="ctr" anchorCtr="0">
              <a:noAutofit/>
            </a:bodyPr>
            <a:lstStyle/>
            <a:p>
              <a:pPr marL="0" marR="0" lvl="0" indent="0" algn="ctr" rtl="0">
                <a:lnSpc>
                  <a:spcPct val="90000"/>
                </a:lnSpc>
                <a:spcBef>
                  <a:spcPts val="0"/>
                </a:spcBef>
                <a:spcAft>
                  <a:spcPts val="0"/>
                </a:spcAft>
                <a:buNone/>
              </a:pPr>
              <a:r>
                <a:rPr lang="en-US" sz="2500">
                  <a:solidFill>
                    <a:schemeClr val="lt1"/>
                  </a:solidFill>
                  <a:latin typeface="Arial"/>
                  <a:ea typeface="Arial"/>
                  <a:cs typeface="Arial"/>
                  <a:sym typeface="Arial"/>
                </a:rPr>
                <a:t>Transform</a:t>
              </a:r>
            </a:p>
          </p:txBody>
        </p:sp>
        <p:sp>
          <p:nvSpPr>
            <p:cNvPr id="205" name="Shape 205"/>
            <p:cNvSpPr/>
            <p:nvPr/>
          </p:nvSpPr>
          <p:spPr>
            <a:xfrm rot="5400000">
              <a:off x="1643473" y="2444608"/>
              <a:ext cx="370651" cy="444782"/>
            </a:xfrm>
            <a:prstGeom prst="rightArrow">
              <a:avLst>
                <a:gd name="adj1" fmla="val 60000"/>
                <a:gd name="adj2" fmla="val 50000"/>
              </a:avLst>
            </a:prstGeom>
            <a:solidFill>
              <a:srgbClr val="B3CAE7"/>
            </a:solidFill>
            <a:ln>
              <a:noFill/>
            </a:ln>
          </p:spPr>
          <p:txBody>
            <a:bodyPr wrap="square" lIns="91425" tIns="91425" rIns="91425" bIns="91425" anchor="ctr" anchorCtr="0">
              <a:noAutofit/>
            </a:bodyPr>
            <a:lstStyle/>
            <a:p>
              <a:pPr marL="0" lvl="0" indent="0">
                <a:spcBef>
                  <a:spcPts val="0"/>
                </a:spcBef>
                <a:buNone/>
              </a:pPr>
              <a:endParaRPr/>
            </a:p>
          </p:txBody>
        </p:sp>
        <p:sp>
          <p:nvSpPr>
            <p:cNvPr id="206" name="Shape 206"/>
            <p:cNvSpPr txBox="1"/>
            <p:nvPr/>
          </p:nvSpPr>
          <p:spPr>
            <a:xfrm>
              <a:off x="1695364" y="2481674"/>
              <a:ext cx="266870" cy="259456"/>
            </a:xfrm>
            <a:prstGeom prst="rect">
              <a:avLst/>
            </a:prstGeom>
            <a:noFill/>
            <a:ln>
              <a:noFill/>
            </a:ln>
          </p:spPr>
          <p:txBody>
            <a:bodyPr wrap="square" lIns="0" tIns="0" rIns="0" bIns="0" anchor="ctr" anchorCtr="0">
              <a:noAutofit/>
            </a:bodyPr>
            <a:lstStyle/>
            <a:p>
              <a:pPr marL="0" marR="0" lvl="0" indent="0" algn="ctr" rtl="0">
                <a:lnSpc>
                  <a:spcPct val="90000"/>
                </a:lnSpc>
                <a:spcBef>
                  <a:spcPts val="0"/>
                </a:spcBef>
                <a:spcAft>
                  <a:spcPts val="0"/>
                </a:spcAft>
                <a:buNone/>
              </a:pPr>
              <a:endParaRPr sz="1800">
                <a:solidFill>
                  <a:schemeClr val="lt1"/>
                </a:solidFill>
                <a:latin typeface="Arial"/>
                <a:ea typeface="Arial"/>
                <a:cs typeface="Arial"/>
                <a:sym typeface="Arial"/>
              </a:endParaRPr>
            </a:p>
          </p:txBody>
        </p:sp>
        <p:sp>
          <p:nvSpPr>
            <p:cNvPr id="207" name="Shape 207"/>
            <p:cNvSpPr/>
            <p:nvPr/>
          </p:nvSpPr>
          <p:spPr>
            <a:xfrm>
              <a:off x="0" y="2914101"/>
              <a:ext cx="3657599" cy="962132"/>
            </a:xfrm>
            <a:prstGeom prst="roundRect">
              <a:avLst>
                <a:gd name="adj" fmla="val 10000"/>
              </a:avLst>
            </a:prstGeom>
            <a:solidFill>
              <a:srgbClr val="599BD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08" name="Shape 208"/>
            <p:cNvSpPr txBox="1"/>
            <p:nvPr/>
          </p:nvSpPr>
          <p:spPr>
            <a:xfrm>
              <a:off x="28180" y="2942281"/>
              <a:ext cx="3601239" cy="905772"/>
            </a:xfrm>
            <a:prstGeom prst="rect">
              <a:avLst/>
            </a:prstGeom>
            <a:noFill/>
            <a:ln>
              <a:noFill/>
            </a:ln>
          </p:spPr>
          <p:txBody>
            <a:bodyPr wrap="square" lIns="95250" tIns="95250" rIns="95250" bIns="95250" anchor="ctr" anchorCtr="0">
              <a:noAutofit/>
            </a:bodyPr>
            <a:lstStyle/>
            <a:p>
              <a:pPr marL="0" marR="0" lvl="0" indent="0" algn="ctr" rtl="0">
                <a:lnSpc>
                  <a:spcPct val="90000"/>
                </a:lnSpc>
                <a:spcBef>
                  <a:spcPts val="0"/>
                </a:spcBef>
                <a:spcAft>
                  <a:spcPts val="0"/>
                </a:spcAft>
                <a:buNone/>
              </a:pPr>
              <a:r>
                <a:rPr lang="en-US" sz="2500">
                  <a:solidFill>
                    <a:schemeClr val="lt1"/>
                  </a:solidFill>
                  <a:latin typeface="Arial"/>
                  <a:ea typeface="Arial"/>
                  <a:cs typeface="Arial"/>
                  <a:sym typeface="Arial"/>
                </a:rPr>
                <a:t>Docking Cycles</a:t>
              </a:r>
            </a:p>
          </p:txBody>
        </p:sp>
        <p:sp>
          <p:nvSpPr>
            <p:cNvPr id="209" name="Shape 209"/>
            <p:cNvSpPr/>
            <p:nvPr/>
          </p:nvSpPr>
          <p:spPr>
            <a:xfrm rot="5400000">
              <a:off x="1643473" y="3900944"/>
              <a:ext cx="370651" cy="444782"/>
            </a:xfrm>
            <a:prstGeom prst="rightArrow">
              <a:avLst>
                <a:gd name="adj1" fmla="val 60000"/>
                <a:gd name="adj2" fmla="val 50000"/>
              </a:avLst>
            </a:prstGeom>
            <a:solidFill>
              <a:srgbClr val="B3CAE7"/>
            </a:solidFill>
            <a:ln>
              <a:noFill/>
            </a:ln>
          </p:spPr>
          <p:txBody>
            <a:bodyPr wrap="square" lIns="91425" tIns="91425" rIns="91425" bIns="91425" anchor="ctr" anchorCtr="0">
              <a:noAutofit/>
            </a:bodyPr>
            <a:lstStyle/>
            <a:p>
              <a:pPr marL="0" lvl="0" indent="0">
                <a:spcBef>
                  <a:spcPts val="0"/>
                </a:spcBef>
                <a:buNone/>
              </a:pPr>
              <a:endParaRPr/>
            </a:p>
          </p:txBody>
        </p:sp>
        <p:sp>
          <p:nvSpPr>
            <p:cNvPr id="210" name="Shape 210"/>
            <p:cNvSpPr txBox="1"/>
            <p:nvPr/>
          </p:nvSpPr>
          <p:spPr>
            <a:xfrm>
              <a:off x="1695364" y="3938010"/>
              <a:ext cx="266870" cy="259456"/>
            </a:xfrm>
            <a:prstGeom prst="rect">
              <a:avLst/>
            </a:prstGeom>
            <a:noFill/>
            <a:ln>
              <a:noFill/>
            </a:ln>
          </p:spPr>
          <p:txBody>
            <a:bodyPr wrap="square" lIns="0" tIns="0" rIns="0" bIns="0" anchor="ctr" anchorCtr="0">
              <a:noAutofit/>
            </a:bodyPr>
            <a:lstStyle/>
            <a:p>
              <a:pPr marL="0" marR="0" lvl="0" indent="0" algn="ctr" rtl="0">
                <a:lnSpc>
                  <a:spcPct val="90000"/>
                </a:lnSpc>
                <a:spcBef>
                  <a:spcPts val="0"/>
                </a:spcBef>
                <a:spcAft>
                  <a:spcPts val="0"/>
                </a:spcAft>
                <a:buNone/>
              </a:pPr>
              <a:endParaRPr sz="1800">
                <a:solidFill>
                  <a:schemeClr val="lt1"/>
                </a:solidFill>
                <a:latin typeface="Arial"/>
                <a:ea typeface="Arial"/>
                <a:cs typeface="Arial"/>
                <a:sym typeface="Arial"/>
              </a:endParaRPr>
            </a:p>
          </p:txBody>
        </p:sp>
        <p:sp>
          <p:nvSpPr>
            <p:cNvPr id="211" name="Shape 211"/>
            <p:cNvSpPr/>
            <p:nvPr/>
          </p:nvSpPr>
          <p:spPr>
            <a:xfrm>
              <a:off x="0" y="4370436"/>
              <a:ext cx="3657599" cy="962132"/>
            </a:xfrm>
            <a:prstGeom prst="roundRect">
              <a:avLst>
                <a:gd name="adj" fmla="val 10000"/>
              </a:avLst>
            </a:prstGeom>
            <a:solidFill>
              <a:srgbClr val="599BD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12" name="Shape 212"/>
            <p:cNvSpPr txBox="1"/>
            <p:nvPr/>
          </p:nvSpPr>
          <p:spPr>
            <a:xfrm>
              <a:off x="28180" y="4398616"/>
              <a:ext cx="3601239" cy="905772"/>
            </a:xfrm>
            <a:prstGeom prst="rect">
              <a:avLst/>
            </a:prstGeom>
            <a:noFill/>
            <a:ln>
              <a:noFill/>
            </a:ln>
          </p:spPr>
          <p:txBody>
            <a:bodyPr wrap="square" lIns="95250" tIns="95250" rIns="95250" bIns="95250" anchor="ctr" anchorCtr="0">
              <a:noAutofit/>
            </a:bodyPr>
            <a:lstStyle/>
            <a:p>
              <a:pPr marL="0" marR="0" lvl="0" indent="0" algn="ctr" rtl="0">
                <a:lnSpc>
                  <a:spcPct val="90000"/>
                </a:lnSpc>
                <a:spcBef>
                  <a:spcPts val="0"/>
                </a:spcBef>
                <a:spcAft>
                  <a:spcPts val="0"/>
                </a:spcAft>
                <a:buNone/>
              </a:pPr>
              <a:r>
                <a:rPr lang="en-US" sz="2500">
                  <a:solidFill>
                    <a:schemeClr val="lt1"/>
                  </a:solidFill>
                  <a:latin typeface="Arial"/>
                  <a:ea typeface="Arial"/>
                  <a:cs typeface="Arial"/>
                  <a:sym typeface="Arial"/>
                </a:rPr>
                <a:t>High res refinement</a:t>
              </a:r>
            </a:p>
          </p:txBody>
        </p:sp>
      </p:grpSp>
      <p:pic>
        <p:nvPicPr>
          <p:cNvPr id="213" name="Shape 213" descr="red.png"/>
          <p:cNvPicPr preferRelativeResize="0"/>
          <p:nvPr/>
        </p:nvPicPr>
        <p:blipFill rotWithShape="1">
          <a:blip r:embed="rId3">
            <a:alphaModFix/>
          </a:blip>
          <a:srcRect l="3890" t="4590" r="4645"/>
          <a:stretch/>
        </p:blipFill>
        <p:spPr>
          <a:xfrm>
            <a:off x="4659313" y="2179637"/>
            <a:ext cx="2096390" cy="1638118"/>
          </a:xfrm>
          <a:prstGeom prst="rect">
            <a:avLst/>
          </a:prstGeom>
          <a:noFill/>
          <a:ln>
            <a:noFill/>
          </a:ln>
        </p:spPr>
      </p:pic>
      <p:pic>
        <p:nvPicPr>
          <p:cNvPr id="214" name="Shape 214" descr="1A30.png"/>
          <p:cNvPicPr preferRelativeResize="0"/>
          <p:nvPr/>
        </p:nvPicPr>
        <p:blipFill rotWithShape="1">
          <a:blip r:embed="rId4">
            <a:alphaModFix/>
          </a:blip>
          <a:srcRect l="14694" t="22741" r="14476" b="18611"/>
          <a:stretch/>
        </p:blipFill>
        <p:spPr>
          <a:xfrm>
            <a:off x="7402513" y="2789238"/>
            <a:ext cx="2362200" cy="1465160"/>
          </a:xfrm>
          <a:prstGeom prst="rect">
            <a:avLst/>
          </a:prstGeom>
          <a:noFill/>
          <a:ln>
            <a:noFill/>
          </a:ln>
        </p:spPr>
      </p:pic>
      <p:sp>
        <p:nvSpPr>
          <p:cNvPr id="215" name="Shape 215"/>
          <p:cNvSpPr/>
          <p:nvPr/>
        </p:nvSpPr>
        <p:spPr>
          <a:xfrm rot="1189601">
            <a:off x="6559715" y="3231809"/>
            <a:ext cx="840462" cy="160646"/>
          </a:xfrm>
          <a:prstGeom prst="rightArrow">
            <a:avLst>
              <a:gd name="adj1" fmla="val 50000"/>
              <a:gd name="adj2" fmla="val 50000"/>
            </a:avLst>
          </a:prstGeom>
          <a:solidFill>
            <a:schemeClr val="accent2"/>
          </a:solidFill>
          <a:ln w="12700" cap="flat" cmpd="sng">
            <a:solidFill>
              <a:schemeClr val="accent2"/>
            </a:solidFill>
            <a:prstDash val="solid"/>
            <a:miter lim="800000"/>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16" name="Shape 216" descr="initial_placement.png"/>
          <p:cNvPicPr preferRelativeResize="0"/>
          <p:nvPr/>
        </p:nvPicPr>
        <p:blipFill rotWithShape="1">
          <a:blip r:embed="rId5">
            <a:alphaModFix/>
          </a:blip>
          <a:srcRect l="6156" t="15691" r="3890" b="9636"/>
          <a:stretch/>
        </p:blipFill>
        <p:spPr>
          <a:xfrm>
            <a:off x="5040313" y="4755068"/>
            <a:ext cx="4191000" cy="2606168"/>
          </a:xfrm>
          <a:prstGeom prst="rect">
            <a:avLst/>
          </a:prstGeom>
          <a:noFill/>
          <a:ln>
            <a:noFill/>
          </a:ln>
        </p:spPr>
      </p:pic>
      <p:sp>
        <p:nvSpPr>
          <p:cNvPr id="217" name="Shape 217"/>
          <p:cNvSpPr/>
          <p:nvPr/>
        </p:nvSpPr>
        <p:spPr>
          <a:xfrm rot="6707084">
            <a:off x="7943335" y="4432866"/>
            <a:ext cx="561841" cy="206815"/>
          </a:xfrm>
          <a:prstGeom prst="rightArrow">
            <a:avLst>
              <a:gd name="adj1" fmla="val 50000"/>
              <a:gd name="adj2" fmla="val 50000"/>
            </a:avLst>
          </a:prstGeom>
          <a:solidFill>
            <a:schemeClr val="accent2"/>
          </a:solidFill>
          <a:ln w="12700" cap="flat" cmpd="sng">
            <a:solidFill>
              <a:schemeClr val="accent2"/>
            </a:solidFill>
            <a:prstDash val="solid"/>
            <a:miter lim="800000"/>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8" name="Shape 218"/>
          <p:cNvSpPr txBox="1">
            <a:spLocks noGrp="1"/>
          </p:cNvSpPr>
          <p:nvPr>
            <p:ph type="title"/>
          </p:nvPr>
        </p:nvSpPr>
        <p:spPr>
          <a:xfrm>
            <a:off x="503239" y="238126"/>
            <a:ext cx="9070975" cy="1171575"/>
          </a:xfrm>
          <a:prstGeom prst="rect">
            <a:avLst/>
          </a:prstGeom>
          <a:noFill/>
          <a:ln>
            <a:noFill/>
          </a:ln>
        </p:spPr>
        <p:txBody>
          <a:bodyPr wrap="square" lIns="91425" tIns="45700" rIns="91425" bIns="45700" anchor="ctr" anchorCtr="0">
            <a:noAutofit/>
          </a:bodyPr>
          <a:lstStyle/>
          <a:p>
            <a:pPr marL="0" marR="0" lvl="0" indent="-381000" algn="ctr" rtl="0">
              <a:lnSpc>
                <a:spcPct val="90000"/>
              </a:lnSpc>
              <a:spcBef>
                <a:spcPts val="0"/>
              </a:spcBef>
              <a:buClr>
                <a:schemeClr val="dk1"/>
              </a:buClr>
              <a:buSzPts val="6000"/>
              <a:buFont typeface="Calibri"/>
              <a:buNone/>
            </a:pPr>
            <a:r>
              <a:rPr lang="en-US" sz="6000" b="0" i="0" u="none" strike="noStrike" cap="none">
                <a:solidFill>
                  <a:schemeClr val="dk1"/>
                </a:solidFill>
                <a:latin typeface="Calibri"/>
                <a:ea typeface="Calibri"/>
                <a:cs typeface="Calibri"/>
                <a:sym typeface="Calibri"/>
              </a:rPr>
              <a:t>RosettaLigand Algorithm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Shape 223"/>
          <p:cNvSpPr txBox="1">
            <a:spLocks noGrp="1"/>
          </p:cNvSpPr>
          <p:nvPr>
            <p:ph type="title"/>
          </p:nvPr>
        </p:nvSpPr>
        <p:spPr>
          <a:xfrm>
            <a:off x="693043" y="274637"/>
            <a:ext cx="8694539" cy="1461188"/>
          </a:xfrm>
          <a:prstGeom prst="rect">
            <a:avLst/>
          </a:prstGeom>
          <a:noFill/>
          <a:ln>
            <a:noFill/>
          </a:ln>
        </p:spPr>
        <p:txBody>
          <a:bodyPr wrap="square" lIns="91425" tIns="45700" rIns="91425" bIns="45700" anchor="ctr" anchorCtr="0">
            <a:noAutofit/>
          </a:bodyPr>
          <a:lstStyle/>
          <a:p>
            <a:pPr marL="0" marR="0" lvl="0" indent="-381000" algn="ctr" rtl="0">
              <a:lnSpc>
                <a:spcPct val="90000"/>
              </a:lnSpc>
              <a:spcBef>
                <a:spcPts val="0"/>
              </a:spcBef>
              <a:buClr>
                <a:schemeClr val="dk1"/>
              </a:buClr>
              <a:buSzPts val="6000"/>
              <a:buFont typeface="Calibri"/>
              <a:buNone/>
            </a:pPr>
            <a:r>
              <a:rPr lang="en-US" sz="6000" b="0" i="0" u="none" strike="noStrike" cap="none">
                <a:solidFill>
                  <a:schemeClr val="dk1"/>
                </a:solidFill>
                <a:latin typeface="Calibri"/>
                <a:ea typeface="Calibri"/>
                <a:cs typeface="Calibri"/>
                <a:sym typeface="Calibri"/>
              </a:rPr>
              <a:t>StartFrom</a:t>
            </a:r>
          </a:p>
        </p:txBody>
      </p:sp>
      <p:sp>
        <p:nvSpPr>
          <p:cNvPr id="224" name="Shape 224"/>
          <p:cNvSpPr txBox="1">
            <a:spLocks noGrp="1"/>
          </p:cNvSpPr>
          <p:nvPr>
            <p:ph type="body" idx="1"/>
          </p:nvPr>
        </p:nvSpPr>
        <p:spPr>
          <a:xfrm>
            <a:off x="708166" y="1951037"/>
            <a:ext cx="8694539" cy="3962400"/>
          </a:xfrm>
          <a:prstGeom prst="rect">
            <a:avLst/>
          </a:prstGeom>
          <a:noFill/>
          <a:ln>
            <a:noFill/>
          </a:ln>
        </p:spPr>
        <p:txBody>
          <a:bodyPr wrap="square" lIns="91425" tIns="45700" rIns="91425" bIns="45700" anchor="t" anchorCtr="0">
            <a:noAutofit/>
          </a:bodyPr>
          <a:lstStyle/>
          <a:p>
            <a:pPr marL="189006" marR="0" lvl="0" indent="-353471" algn="l" rtl="0">
              <a:lnSpc>
                <a:spcPct val="90000"/>
              </a:lnSpc>
              <a:spcBef>
                <a:spcPts val="0"/>
              </a:spcBef>
              <a:spcAft>
                <a:spcPts val="0"/>
              </a:spcAft>
              <a:buClr>
                <a:schemeClr val="dk1"/>
              </a:buClr>
              <a:buSzPts val="2590"/>
              <a:buFont typeface="Arial"/>
              <a:buNone/>
            </a:pPr>
            <a:r>
              <a:rPr lang="en-US" sz="2590" b="0" i="0" u="none" strike="noStrike" cap="none">
                <a:solidFill>
                  <a:schemeClr val="dk1"/>
                </a:solidFill>
                <a:latin typeface="Calibri"/>
                <a:ea typeface="Calibri"/>
                <a:cs typeface="Calibri"/>
                <a:sym typeface="Calibri"/>
              </a:rPr>
              <a:t>Can also manually move ligand to the starting position</a:t>
            </a:r>
          </a:p>
          <a:p>
            <a:pPr marL="189006" marR="0" lvl="0" indent="-324959" algn="l" rtl="0">
              <a:lnSpc>
                <a:spcPct val="90000"/>
              </a:lnSpc>
              <a:spcBef>
                <a:spcPts val="827"/>
              </a:spcBef>
              <a:spcAft>
                <a:spcPts val="0"/>
              </a:spcAft>
              <a:buClr>
                <a:schemeClr val="dk1"/>
              </a:buClr>
              <a:buSzPts val="2141"/>
              <a:buFont typeface="Arial"/>
              <a:buNone/>
            </a:pPr>
            <a:endParaRPr sz="2141" b="0" i="0" u="none" strike="noStrike" cap="none">
              <a:solidFill>
                <a:srgbClr val="1B00C0"/>
              </a:solidFill>
              <a:latin typeface="Calibri"/>
              <a:ea typeface="Calibri"/>
              <a:cs typeface="Calibri"/>
              <a:sym typeface="Calibri"/>
            </a:endParaRPr>
          </a:p>
          <a:p>
            <a:pPr marL="189006" marR="0" lvl="0" indent="-324959" algn="l" rtl="0">
              <a:lnSpc>
                <a:spcPct val="90000"/>
              </a:lnSpc>
              <a:spcBef>
                <a:spcPts val="827"/>
              </a:spcBef>
              <a:spcAft>
                <a:spcPts val="0"/>
              </a:spcAft>
              <a:buClr>
                <a:srgbClr val="1B00C0"/>
              </a:buClr>
              <a:buSzPts val="2141"/>
              <a:buFont typeface="Arial"/>
              <a:buNone/>
            </a:pPr>
            <a:r>
              <a:rPr lang="en-US" sz="2141" b="0" i="0" u="none" strike="noStrike" cap="none">
                <a:solidFill>
                  <a:srgbClr val="1B00C0"/>
                </a:solidFill>
                <a:latin typeface="Calibri"/>
                <a:ea typeface="Calibri"/>
                <a:cs typeface="Calibri"/>
                <a:sym typeface="Calibri"/>
              </a:rPr>
              <a:t>&lt;StartFrom name=(string) chain=(string)/&gt;</a:t>
            </a:r>
          </a:p>
          <a:p>
            <a:pPr marL="189006" marR="0" lvl="0" indent="-324959" algn="l" rtl="0">
              <a:lnSpc>
                <a:spcPct val="90000"/>
              </a:lnSpc>
              <a:spcBef>
                <a:spcPts val="827"/>
              </a:spcBef>
              <a:spcAft>
                <a:spcPts val="0"/>
              </a:spcAft>
              <a:buClr>
                <a:srgbClr val="1B00C0"/>
              </a:buClr>
              <a:buSzPts val="2141"/>
              <a:buFont typeface="Arial"/>
              <a:buNone/>
            </a:pPr>
            <a:r>
              <a:rPr lang="en-US" sz="2141" b="0" i="0" u="none" strike="noStrike" cap="none">
                <a:solidFill>
                  <a:srgbClr val="1B00C0"/>
                </a:solidFill>
                <a:latin typeface="Calibri"/>
                <a:ea typeface="Calibri"/>
                <a:cs typeface="Calibri"/>
                <a:sym typeface="Calibri"/>
              </a:rPr>
              <a:t>		&lt;Coordinates x=(float) y=(float) z=(float)/&gt;</a:t>
            </a:r>
          </a:p>
          <a:p>
            <a:pPr marL="189006" marR="0" lvl="0" indent="-324959" algn="l" rtl="0">
              <a:lnSpc>
                <a:spcPct val="90000"/>
              </a:lnSpc>
              <a:spcBef>
                <a:spcPts val="827"/>
              </a:spcBef>
              <a:spcAft>
                <a:spcPts val="0"/>
              </a:spcAft>
              <a:buClr>
                <a:srgbClr val="1B00C0"/>
              </a:buClr>
              <a:buSzPts val="2141"/>
              <a:buFont typeface="Arial"/>
              <a:buNone/>
            </a:pPr>
            <a:r>
              <a:rPr lang="en-US" sz="2141" b="0" i="0" u="none" strike="noStrike" cap="none">
                <a:solidFill>
                  <a:srgbClr val="1B00C0"/>
                </a:solidFill>
                <a:latin typeface="Calibri"/>
                <a:ea typeface="Calibri"/>
                <a:cs typeface="Calibri"/>
                <a:sym typeface="Calibri"/>
              </a:rPr>
              <a:t>&lt;/StartFrom&gt;</a:t>
            </a:r>
          </a:p>
          <a:p>
            <a:pPr marL="189006" marR="0" lvl="0" indent="-353471" algn="l" rtl="0">
              <a:lnSpc>
                <a:spcPct val="90000"/>
              </a:lnSpc>
              <a:spcBef>
                <a:spcPts val="827"/>
              </a:spcBef>
              <a:spcAft>
                <a:spcPts val="0"/>
              </a:spcAft>
              <a:buClr>
                <a:schemeClr val="dk1"/>
              </a:buClr>
              <a:buSzPts val="2590"/>
              <a:buFont typeface="Arial"/>
              <a:buNone/>
            </a:pPr>
            <a:endParaRPr sz="2590" b="0" i="0" u="none" strike="noStrike" cap="none">
              <a:solidFill>
                <a:schemeClr val="dk1"/>
              </a:solidFill>
              <a:latin typeface="Calibri"/>
              <a:ea typeface="Calibri"/>
              <a:cs typeface="Calibri"/>
              <a:sym typeface="Calibri"/>
            </a:endParaRPr>
          </a:p>
          <a:p>
            <a:pPr marL="189006" marR="0" lvl="0" indent="-353471" algn="l" rtl="0">
              <a:lnSpc>
                <a:spcPct val="90000"/>
              </a:lnSpc>
              <a:spcBef>
                <a:spcPts val="827"/>
              </a:spcBef>
              <a:spcAft>
                <a:spcPts val="0"/>
              </a:spcAft>
              <a:buClr>
                <a:schemeClr val="dk1"/>
              </a:buClr>
              <a:buSzPts val="2590"/>
              <a:buFont typeface="Arial"/>
              <a:buNone/>
            </a:pPr>
            <a:r>
              <a:rPr lang="en-US" sz="2590" b="0" i="0" u="sng" strike="noStrike" cap="none">
                <a:solidFill>
                  <a:schemeClr val="dk1"/>
                </a:solidFill>
                <a:latin typeface="Calibri"/>
                <a:ea typeface="Calibri"/>
                <a:cs typeface="Calibri"/>
                <a:sym typeface="Calibri"/>
              </a:rPr>
              <a:t>Places the centroid of the ligand into the starting spot</a:t>
            </a:r>
          </a:p>
          <a:p>
            <a:pPr marL="0" marR="0" lvl="0" indent="-164465" algn="l" rtl="0">
              <a:lnSpc>
                <a:spcPct val="90000"/>
              </a:lnSpc>
              <a:spcBef>
                <a:spcPts val="827"/>
              </a:spcBef>
              <a:spcAft>
                <a:spcPts val="0"/>
              </a:spcAft>
              <a:buClr>
                <a:schemeClr val="dk1"/>
              </a:buClr>
              <a:buSzPts val="2590"/>
              <a:buFont typeface="Arial"/>
              <a:buNone/>
            </a:pPr>
            <a:r>
              <a:rPr lang="en-US" sz="2590" b="0" i="1" u="none" strike="noStrike" cap="none">
                <a:solidFill>
                  <a:schemeClr val="dk1"/>
                </a:solidFill>
                <a:latin typeface="Calibri"/>
                <a:ea typeface="Calibri"/>
                <a:cs typeface="Calibri"/>
                <a:sym typeface="Calibri"/>
              </a:rPr>
              <a:t>Optional</a:t>
            </a:r>
            <a:r>
              <a:rPr lang="en-US" sz="2590" b="0" i="0" u="none" strike="noStrike" cap="none">
                <a:solidFill>
                  <a:schemeClr val="dk1"/>
                </a:solidFill>
                <a:latin typeface="Calibri"/>
                <a:ea typeface="Calibri"/>
                <a:cs typeface="Calibri"/>
                <a:sym typeface="Calibri"/>
              </a:rPr>
              <a:t>. Provide a list of possible XYZ starting coordinates. One of these will be chosen at random for initial ligand placement.</a:t>
            </a:r>
          </a:p>
          <a:p>
            <a:pPr marL="0" marR="0" lvl="0" indent="-164465" algn="l" rtl="0">
              <a:lnSpc>
                <a:spcPct val="90000"/>
              </a:lnSpc>
              <a:spcBef>
                <a:spcPts val="827"/>
              </a:spcBef>
              <a:buClr>
                <a:schemeClr val="dk1"/>
              </a:buClr>
              <a:buSzPts val="2590"/>
              <a:buFont typeface="Arial"/>
              <a:buNone/>
            </a:pPr>
            <a:endParaRPr sz="2590" b="0" i="0" u="none" strike="noStrike" cap="none">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grpSp>
        <p:nvGrpSpPr>
          <p:cNvPr id="230" name="Shape 230"/>
          <p:cNvGrpSpPr/>
          <p:nvPr/>
        </p:nvGrpSpPr>
        <p:grpSpPr>
          <a:xfrm>
            <a:off x="620714" y="1876267"/>
            <a:ext cx="3657599" cy="5331138"/>
            <a:chOff x="0" y="1430"/>
            <a:chExt cx="3657599" cy="5331138"/>
          </a:xfrm>
        </p:grpSpPr>
        <p:sp>
          <p:nvSpPr>
            <p:cNvPr id="231" name="Shape 231"/>
            <p:cNvSpPr/>
            <p:nvPr/>
          </p:nvSpPr>
          <p:spPr>
            <a:xfrm>
              <a:off x="0" y="1430"/>
              <a:ext cx="3657599" cy="962132"/>
            </a:xfrm>
            <a:prstGeom prst="roundRect">
              <a:avLst>
                <a:gd name="adj" fmla="val 10000"/>
              </a:avLst>
            </a:prstGeom>
            <a:solidFill>
              <a:srgbClr val="599BD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32" name="Shape 232"/>
            <p:cNvSpPr txBox="1"/>
            <p:nvPr/>
          </p:nvSpPr>
          <p:spPr>
            <a:xfrm>
              <a:off x="28180" y="29610"/>
              <a:ext cx="3601239" cy="905772"/>
            </a:xfrm>
            <a:prstGeom prst="rect">
              <a:avLst/>
            </a:prstGeom>
            <a:noFill/>
            <a:ln>
              <a:noFill/>
            </a:ln>
          </p:spPr>
          <p:txBody>
            <a:bodyPr wrap="square" lIns="95250" tIns="95250" rIns="95250" bIns="95250" anchor="ctr" anchorCtr="0">
              <a:noAutofit/>
            </a:bodyPr>
            <a:lstStyle/>
            <a:p>
              <a:pPr marL="0" marR="0" lvl="0" indent="0" algn="ctr" rtl="0">
                <a:lnSpc>
                  <a:spcPct val="90000"/>
                </a:lnSpc>
                <a:spcBef>
                  <a:spcPts val="0"/>
                </a:spcBef>
                <a:spcAft>
                  <a:spcPts val="0"/>
                </a:spcAft>
                <a:buNone/>
              </a:pPr>
              <a:r>
                <a:rPr lang="en-US" sz="2500">
                  <a:solidFill>
                    <a:schemeClr val="lt1"/>
                  </a:solidFill>
                  <a:latin typeface="Arial"/>
                  <a:ea typeface="Arial"/>
                  <a:cs typeface="Arial"/>
                  <a:sym typeface="Arial"/>
                </a:rPr>
                <a:t>Initial placement</a:t>
              </a:r>
            </a:p>
          </p:txBody>
        </p:sp>
        <p:sp>
          <p:nvSpPr>
            <p:cNvPr id="233" name="Shape 233"/>
            <p:cNvSpPr/>
            <p:nvPr/>
          </p:nvSpPr>
          <p:spPr>
            <a:xfrm rot="5400000">
              <a:off x="1643473" y="988273"/>
              <a:ext cx="370651" cy="444782"/>
            </a:xfrm>
            <a:prstGeom prst="rightArrow">
              <a:avLst>
                <a:gd name="adj1" fmla="val 60000"/>
                <a:gd name="adj2" fmla="val 50000"/>
              </a:avLst>
            </a:prstGeom>
            <a:solidFill>
              <a:srgbClr val="B3CAE7"/>
            </a:solidFill>
            <a:ln>
              <a:noFill/>
            </a:ln>
          </p:spPr>
          <p:txBody>
            <a:bodyPr wrap="square" lIns="91425" tIns="91425" rIns="91425" bIns="91425" anchor="ctr" anchorCtr="0">
              <a:noAutofit/>
            </a:bodyPr>
            <a:lstStyle/>
            <a:p>
              <a:pPr marL="0" lvl="0" indent="0">
                <a:spcBef>
                  <a:spcPts val="0"/>
                </a:spcBef>
                <a:buNone/>
              </a:pPr>
              <a:endParaRPr/>
            </a:p>
          </p:txBody>
        </p:sp>
        <p:sp>
          <p:nvSpPr>
            <p:cNvPr id="234" name="Shape 234"/>
            <p:cNvSpPr txBox="1"/>
            <p:nvPr/>
          </p:nvSpPr>
          <p:spPr>
            <a:xfrm>
              <a:off x="1695364" y="1025339"/>
              <a:ext cx="266870" cy="259456"/>
            </a:xfrm>
            <a:prstGeom prst="rect">
              <a:avLst/>
            </a:prstGeom>
            <a:noFill/>
            <a:ln>
              <a:noFill/>
            </a:ln>
          </p:spPr>
          <p:txBody>
            <a:bodyPr wrap="square" lIns="0" tIns="0" rIns="0" bIns="0" anchor="ctr" anchorCtr="0">
              <a:noAutofit/>
            </a:bodyPr>
            <a:lstStyle/>
            <a:p>
              <a:pPr marL="0" marR="0" lvl="0" indent="0" algn="ctr" rtl="0">
                <a:lnSpc>
                  <a:spcPct val="90000"/>
                </a:lnSpc>
                <a:spcBef>
                  <a:spcPts val="0"/>
                </a:spcBef>
                <a:spcAft>
                  <a:spcPts val="0"/>
                </a:spcAft>
                <a:buNone/>
              </a:pPr>
              <a:endParaRPr sz="1800">
                <a:solidFill>
                  <a:schemeClr val="lt1"/>
                </a:solidFill>
                <a:latin typeface="Arial"/>
                <a:ea typeface="Arial"/>
                <a:cs typeface="Arial"/>
                <a:sym typeface="Arial"/>
              </a:endParaRPr>
            </a:p>
          </p:txBody>
        </p:sp>
        <p:sp>
          <p:nvSpPr>
            <p:cNvPr id="235" name="Shape 235"/>
            <p:cNvSpPr/>
            <p:nvPr/>
          </p:nvSpPr>
          <p:spPr>
            <a:xfrm>
              <a:off x="0" y="1457765"/>
              <a:ext cx="3657599" cy="962132"/>
            </a:xfrm>
            <a:prstGeom prst="roundRect">
              <a:avLst>
                <a:gd name="adj" fmla="val 10000"/>
              </a:avLst>
            </a:prstGeom>
            <a:solidFill>
              <a:schemeClr val="accent2"/>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36" name="Shape 236"/>
            <p:cNvSpPr txBox="1"/>
            <p:nvPr/>
          </p:nvSpPr>
          <p:spPr>
            <a:xfrm>
              <a:off x="28180" y="1485945"/>
              <a:ext cx="3601239" cy="905772"/>
            </a:xfrm>
            <a:prstGeom prst="rect">
              <a:avLst/>
            </a:prstGeom>
            <a:noFill/>
            <a:ln>
              <a:noFill/>
            </a:ln>
          </p:spPr>
          <p:txBody>
            <a:bodyPr wrap="square" lIns="95250" tIns="95250" rIns="95250" bIns="95250" anchor="ctr" anchorCtr="0">
              <a:noAutofit/>
            </a:bodyPr>
            <a:lstStyle/>
            <a:p>
              <a:pPr marL="0" marR="0" lvl="0" indent="0" algn="ctr" rtl="0">
                <a:lnSpc>
                  <a:spcPct val="90000"/>
                </a:lnSpc>
                <a:spcBef>
                  <a:spcPts val="0"/>
                </a:spcBef>
                <a:spcAft>
                  <a:spcPts val="0"/>
                </a:spcAft>
                <a:buNone/>
              </a:pPr>
              <a:r>
                <a:rPr lang="en-US" sz="2500">
                  <a:solidFill>
                    <a:schemeClr val="lt1"/>
                  </a:solidFill>
                  <a:latin typeface="Arial"/>
                  <a:ea typeface="Arial"/>
                  <a:cs typeface="Arial"/>
                  <a:sym typeface="Arial"/>
                </a:rPr>
                <a:t>Transform</a:t>
              </a:r>
            </a:p>
          </p:txBody>
        </p:sp>
        <p:sp>
          <p:nvSpPr>
            <p:cNvPr id="237" name="Shape 237"/>
            <p:cNvSpPr/>
            <p:nvPr/>
          </p:nvSpPr>
          <p:spPr>
            <a:xfrm rot="5400000">
              <a:off x="1643473" y="2444608"/>
              <a:ext cx="370651" cy="444782"/>
            </a:xfrm>
            <a:prstGeom prst="rightArrow">
              <a:avLst>
                <a:gd name="adj1" fmla="val 60000"/>
                <a:gd name="adj2" fmla="val 50000"/>
              </a:avLst>
            </a:prstGeom>
            <a:solidFill>
              <a:srgbClr val="B3CAE7"/>
            </a:solidFill>
            <a:ln>
              <a:noFill/>
            </a:ln>
          </p:spPr>
          <p:txBody>
            <a:bodyPr wrap="square" lIns="91425" tIns="91425" rIns="91425" bIns="91425" anchor="ctr" anchorCtr="0">
              <a:noAutofit/>
            </a:bodyPr>
            <a:lstStyle/>
            <a:p>
              <a:pPr marL="0" lvl="0" indent="0">
                <a:spcBef>
                  <a:spcPts val="0"/>
                </a:spcBef>
                <a:buNone/>
              </a:pPr>
              <a:endParaRPr/>
            </a:p>
          </p:txBody>
        </p:sp>
        <p:sp>
          <p:nvSpPr>
            <p:cNvPr id="238" name="Shape 238"/>
            <p:cNvSpPr txBox="1"/>
            <p:nvPr/>
          </p:nvSpPr>
          <p:spPr>
            <a:xfrm>
              <a:off x="1695364" y="2481674"/>
              <a:ext cx="266870" cy="259456"/>
            </a:xfrm>
            <a:prstGeom prst="rect">
              <a:avLst/>
            </a:prstGeom>
            <a:noFill/>
            <a:ln>
              <a:noFill/>
            </a:ln>
          </p:spPr>
          <p:txBody>
            <a:bodyPr wrap="square" lIns="0" tIns="0" rIns="0" bIns="0" anchor="ctr" anchorCtr="0">
              <a:noAutofit/>
            </a:bodyPr>
            <a:lstStyle/>
            <a:p>
              <a:pPr marL="0" marR="0" lvl="0" indent="0" algn="ctr" rtl="0">
                <a:lnSpc>
                  <a:spcPct val="90000"/>
                </a:lnSpc>
                <a:spcBef>
                  <a:spcPts val="0"/>
                </a:spcBef>
                <a:spcAft>
                  <a:spcPts val="0"/>
                </a:spcAft>
                <a:buNone/>
              </a:pPr>
              <a:endParaRPr sz="1800">
                <a:solidFill>
                  <a:schemeClr val="lt1"/>
                </a:solidFill>
                <a:latin typeface="Arial"/>
                <a:ea typeface="Arial"/>
                <a:cs typeface="Arial"/>
                <a:sym typeface="Arial"/>
              </a:endParaRPr>
            </a:p>
          </p:txBody>
        </p:sp>
        <p:sp>
          <p:nvSpPr>
            <p:cNvPr id="239" name="Shape 239"/>
            <p:cNvSpPr/>
            <p:nvPr/>
          </p:nvSpPr>
          <p:spPr>
            <a:xfrm>
              <a:off x="0" y="2914101"/>
              <a:ext cx="3657599" cy="962132"/>
            </a:xfrm>
            <a:prstGeom prst="roundRect">
              <a:avLst>
                <a:gd name="adj" fmla="val 10000"/>
              </a:avLst>
            </a:prstGeom>
            <a:solidFill>
              <a:srgbClr val="599BD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40" name="Shape 240"/>
            <p:cNvSpPr txBox="1"/>
            <p:nvPr/>
          </p:nvSpPr>
          <p:spPr>
            <a:xfrm>
              <a:off x="28180" y="2942281"/>
              <a:ext cx="3601239" cy="905772"/>
            </a:xfrm>
            <a:prstGeom prst="rect">
              <a:avLst/>
            </a:prstGeom>
            <a:noFill/>
            <a:ln>
              <a:noFill/>
            </a:ln>
          </p:spPr>
          <p:txBody>
            <a:bodyPr wrap="square" lIns="95250" tIns="95250" rIns="95250" bIns="95250" anchor="ctr" anchorCtr="0">
              <a:noAutofit/>
            </a:bodyPr>
            <a:lstStyle/>
            <a:p>
              <a:pPr marL="0" marR="0" lvl="0" indent="0" algn="ctr" rtl="0">
                <a:lnSpc>
                  <a:spcPct val="90000"/>
                </a:lnSpc>
                <a:spcBef>
                  <a:spcPts val="0"/>
                </a:spcBef>
                <a:spcAft>
                  <a:spcPts val="0"/>
                </a:spcAft>
                <a:buNone/>
              </a:pPr>
              <a:r>
                <a:rPr lang="en-US" sz="2500">
                  <a:solidFill>
                    <a:schemeClr val="lt1"/>
                  </a:solidFill>
                  <a:latin typeface="Arial"/>
                  <a:ea typeface="Arial"/>
                  <a:cs typeface="Arial"/>
                  <a:sym typeface="Arial"/>
                </a:rPr>
                <a:t>Docking Cycles</a:t>
              </a:r>
            </a:p>
          </p:txBody>
        </p:sp>
        <p:sp>
          <p:nvSpPr>
            <p:cNvPr id="241" name="Shape 241"/>
            <p:cNvSpPr/>
            <p:nvPr/>
          </p:nvSpPr>
          <p:spPr>
            <a:xfrm rot="5400000">
              <a:off x="1643473" y="3900944"/>
              <a:ext cx="370651" cy="444782"/>
            </a:xfrm>
            <a:prstGeom prst="rightArrow">
              <a:avLst>
                <a:gd name="adj1" fmla="val 60000"/>
                <a:gd name="adj2" fmla="val 50000"/>
              </a:avLst>
            </a:prstGeom>
            <a:solidFill>
              <a:srgbClr val="B3CAE7"/>
            </a:solidFill>
            <a:ln>
              <a:noFill/>
            </a:ln>
          </p:spPr>
          <p:txBody>
            <a:bodyPr wrap="square" lIns="91425" tIns="91425" rIns="91425" bIns="91425" anchor="ctr" anchorCtr="0">
              <a:noAutofit/>
            </a:bodyPr>
            <a:lstStyle/>
            <a:p>
              <a:pPr marL="0" lvl="0" indent="0">
                <a:spcBef>
                  <a:spcPts val="0"/>
                </a:spcBef>
                <a:buNone/>
              </a:pPr>
              <a:endParaRPr/>
            </a:p>
          </p:txBody>
        </p:sp>
        <p:sp>
          <p:nvSpPr>
            <p:cNvPr id="242" name="Shape 242"/>
            <p:cNvSpPr txBox="1"/>
            <p:nvPr/>
          </p:nvSpPr>
          <p:spPr>
            <a:xfrm>
              <a:off x="1695364" y="3938010"/>
              <a:ext cx="266870" cy="259456"/>
            </a:xfrm>
            <a:prstGeom prst="rect">
              <a:avLst/>
            </a:prstGeom>
            <a:noFill/>
            <a:ln>
              <a:noFill/>
            </a:ln>
          </p:spPr>
          <p:txBody>
            <a:bodyPr wrap="square" lIns="0" tIns="0" rIns="0" bIns="0" anchor="ctr" anchorCtr="0">
              <a:noAutofit/>
            </a:bodyPr>
            <a:lstStyle/>
            <a:p>
              <a:pPr marL="0" marR="0" lvl="0" indent="0" algn="ctr" rtl="0">
                <a:lnSpc>
                  <a:spcPct val="90000"/>
                </a:lnSpc>
                <a:spcBef>
                  <a:spcPts val="0"/>
                </a:spcBef>
                <a:spcAft>
                  <a:spcPts val="0"/>
                </a:spcAft>
                <a:buNone/>
              </a:pPr>
              <a:endParaRPr sz="1800">
                <a:solidFill>
                  <a:schemeClr val="lt1"/>
                </a:solidFill>
                <a:latin typeface="Arial"/>
                <a:ea typeface="Arial"/>
                <a:cs typeface="Arial"/>
                <a:sym typeface="Arial"/>
              </a:endParaRPr>
            </a:p>
          </p:txBody>
        </p:sp>
        <p:sp>
          <p:nvSpPr>
            <p:cNvPr id="243" name="Shape 243"/>
            <p:cNvSpPr/>
            <p:nvPr/>
          </p:nvSpPr>
          <p:spPr>
            <a:xfrm>
              <a:off x="0" y="4370436"/>
              <a:ext cx="3657599" cy="962132"/>
            </a:xfrm>
            <a:prstGeom prst="roundRect">
              <a:avLst>
                <a:gd name="adj" fmla="val 10000"/>
              </a:avLst>
            </a:prstGeom>
            <a:solidFill>
              <a:srgbClr val="599BD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44" name="Shape 244"/>
            <p:cNvSpPr txBox="1"/>
            <p:nvPr/>
          </p:nvSpPr>
          <p:spPr>
            <a:xfrm>
              <a:off x="28180" y="4398616"/>
              <a:ext cx="3601239" cy="905772"/>
            </a:xfrm>
            <a:prstGeom prst="rect">
              <a:avLst/>
            </a:prstGeom>
            <a:noFill/>
            <a:ln>
              <a:noFill/>
            </a:ln>
          </p:spPr>
          <p:txBody>
            <a:bodyPr wrap="square" lIns="95250" tIns="95250" rIns="95250" bIns="95250" anchor="ctr" anchorCtr="0">
              <a:noAutofit/>
            </a:bodyPr>
            <a:lstStyle/>
            <a:p>
              <a:pPr marL="0" marR="0" lvl="0" indent="0" algn="ctr" rtl="0">
                <a:lnSpc>
                  <a:spcPct val="90000"/>
                </a:lnSpc>
                <a:spcBef>
                  <a:spcPts val="0"/>
                </a:spcBef>
                <a:spcAft>
                  <a:spcPts val="0"/>
                </a:spcAft>
                <a:buNone/>
              </a:pPr>
              <a:r>
                <a:rPr lang="en-US" sz="2500">
                  <a:solidFill>
                    <a:schemeClr val="lt1"/>
                  </a:solidFill>
                  <a:latin typeface="Arial"/>
                  <a:ea typeface="Arial"/>
                  <a:cs typeface="Arial"/>
                  <a:sym typeface="Arial"/>
                </a:rPr>
                <a:t>High res refinement</a:t>
              </a:r>
            </a:p>
          </p:txBody>
        </p:sp>
      </p:grpSp>
      <p:pic>
        <p:nvPicPr>
          <p:cNvPr id="245" name="Shape 245" descr="translate.png"/>
          <p:cNvPicPr preferRelativeResize="0"/>
          <p:nvPr/>
        </p:nvPicPr>
        <p:blipFill rotWithShape="1">
          <a:blip r:embed="rId3">
            <a:alphaModFix/>
          </a:blip>
          <a:srcRect l="5402" t="13672" r="3889" b="10645"/>
          <a:stretch/>
        </p:blipFill>
        <p:spPr>
          <a:xfrm>
            <a:off x="4403890" y="3670110"/>
            <a:ext cx="5418123" cy="3386327"/>
          </a:xfrm>
          <a:prstGeom prst="rect">
            <a:avLst/>
          </a:prstGeom>
          <a:noFill/>
          <a:ln>
            <a:noFill/>
          </a:ln>
        </p:spPr>
      </p:pic>
      <p:grpSp>
        <p:nvGrpSpPr>
          <p:cNvPr id="246" name="Shape 246"/>
          <p:cNvGrpSpPr/>
          <p:nvPr/>
        </p:nvGrpSpPr>
        <p:grpSpPr>
          <a:xfrm>
            <a:off x="5192713" y="2083461"/>
            <a:ext cx="3657599" cy="1239176"/>
            <a:chOff x="0" y="1603617"/>
            <a:chExt cx="3657599" cy="528086"/>
          </a:xfrm>
        </p:grpSpPr>
        <p:sp>
          <p:nvSpPr>
            <p:cNvPr id="247" name="Shape 247"/>
            <p:cNvSpPr/>
            <p:nvPr/>
          </p:nvSpPr>
          <p:spPr>
            <a:xfrm>
              <a:off x="0" y="1603617"/>
              <a:ext cx="3657599" cy="528086"/>
            </a:xfrm>
            <a:prstGeom prst="roundRect">
              <a:avLst>
                <a:gd name="adj" fmla="val 10000"/>
              </a:avLst>
            </a:prstGeom>
            <a:solidFill>
              <a:schemeClr val="accent2"/>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48" name="Shape 248"/>
            <p:cNvSpPr/>
            <p:nvPr/>
          </p:nvSpPr>
          <p:spPr>
            <a:xfrm>
              <a:off x="15467" y="1619084"/>
              <a:ext cx="3626665" cy="497152"/>
            </a:xfrm>
            <a:prstGeom prst="rect">
              <a:avLst/>
            </a:prstGeom>
            <a:noFill/>
            <a:ln>
              <a:noFill/>
            </a:ln>
          </p:spPr>
          <p:txBody>
            <a:bodyPr wrap="square" lIns="95250" tIns="95250" rIns="95250" bIns="95250" anchor="ctr" anchorCtr="0">
              <a:noAutofit/>
            </a:bodyPr>
            <a:lstStyle/>
            <a:p>
              <a:pPr marL="0" marR="0" lvl="0" indent="0" algn="ctr" rtl="0">
                <a:lnSpc>
                  <a:spcPct val="90000"/>
                </a:lnSpc>
                <a:spcBef>
                  <a:spcPts val="0"/>
                </a:spcBef>
                <a:spcAft>
                  <a:spcPts val="0"/>
                </a:spcAft>
                <a:buNone/>
              </a:pPr>
              <a:r>
                <a:rPr lang="en-US" sz="1800">
                  <a:solidFill>
                    <a:schemeClr val="lt1"/>
                  </a:solidFill>
                  <a:latin typeface="Arial"/>
                  <a:ea typeface="Arial"/>
                  <a:cs typeface="Arial"/>
                  <a:sym typeface="Arial"/>
                </a:rPr>
                <a:t>Grid based Monte-Carlo Translation, Rotation, and Conformation Sampling </a:t>
              </a:r>
            </a:p>
          </p:txBody>
        </p:sp>
      </p:grpSp>
      <p:sp>
        <p:nvSpPr>
          <p:cNvPr id="249" name="Shape 249"/>
          <p:cNvSpPr txBox="1"/>
          <p:nvPr/>
        </p:nvSpPr>
        <p:spPr>
          <a:xfrm>
            <a:off x="655639" y="427037"/>
            <a:ext cx="9070975" cy="1171575"/>
          </a:xfrm>
          <a:prstGeom prst="rect">
            <a:avLst/>
          </a:prstGeom>
          <a:noFill/>
          <a:ln>
            <a:noFill/>
          </a:ln>
        </p:spPr>
        <p:txBody>
          <a:bodyPr wrap="square" lIns="91425" tIns="45700" rIns="91425" bIns="45700" anchor="ctr" anchorCtr="0">
            <a:noAutofit/>
          </a:bodyPr>
          <a:lstStyle/>
          <a:p>
            <a:pPr marL="0" marR="0" lvl="0" indent="-381000" algn="ctr" rtl="0">
              <a:lnSpc>
                <a:spcPct val="90000"/>
              </a:lnSpc>
              <a:spcBef>
                <a:spcPts val="0"/>
              </a:spcBef>
              <a:spcAft>
                <a:spcPts val="0"/>
              </a:spcAft>
              <a:buClr>
                <a:schemeClr val="dk1"/>
              </a:buClr>
              <a:buSzPts val="6000"/>
              <a:buFont typeface="Calibri"/>
              <a:buNone/>
            </a:pPr>
            <a:r>
              <a:rPr lang="en-US" sz="6000">
                <a:solidFill>
                  <a:schemeClr val="dk1"/>
                </a:solidFill>
                <a:latin typeface="Calibri"/>
                <a:ea typeface="Calibri"/>
                <a:cs typeface="Calibri"/>
                <a:sym typeface="Calibri"/>
              </a:rPr>
              <a:t>RosettaLigand Algorithm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Shape 255"/>
          <p:cNvSpPr/>
          <p:nvPr/>
        </p:nvSpPr>
        <p:spPr>
          <a:xfrm>
            <a:off x="4202112" y="1722437"/>
            <a:ext cx="1676400" cy="609600"/>
          </a:xfrm>
          <a:prstGeom prst="roundRect">
            <a:avLst>
              <a:gd name="adj" fmla="val 16667"/>
            </a:avLst>
          </a:prstGeom>
          <a:solidFill>
            <a:srgbClr val="599BD5"/>
          </a:solidFill>
          <a:ln w="12700" cap="flat" cmpd="sng">
            <a:solidFill>
              <a:schemeClr val="lt1"/>
            </a:solidFill>
            <a:prstDash val="solid"/>
            <a:miter lim="800000"/>
            <a:headEnd type="none" w="med" len="med"/>
            <a:tailEnd type="none" w="med" len="med"/>
          </a:ln>
        </p:spPr>
        <p:txBody>
          <a:bodyPr wrap="square" lIns="91425" tIns="45700" rIns="91425" bIns="45700" anchor="t" anchorCtr="0">
            <a:noAutofit/>
          </a:bodyPr>
          <a:lstStyle/>
          <a:p>
            <a:pPr marL="0" marR="0" lvl="0" indent="0" algn="ctr" rtl="0">
              <a:spcBef>
                <a:spcPts val="0"/>
              </a:spcBef>
              <a:spcAft>
                <a:spcPts val="0"/>
              </a:spcAft>
              <a:buNone/>
            </a:pPr>
            <a:r>
              <a:rPr lang="en-US" sz="2400">
                <a:solidFill>
                  <a:schemeClr val="lt1"/>
                </a:solidFill>
                <a:latin typeface="Arial"/>
                <a:ea typeface="Arial"/>
                <a:cs typeface="Arial"/>
                <a:sym typeface="Arial"/>
              </a:rPr>
              <a:t>Start</a:t>
            </a:r>
          </a:p>
        </p:txBody>
      </p:sp>
      <p:grpSp>
        <p:nvGrpSpPr>
          <p:cNvPr id="256" name="Shape 256"/>
          <p:cNvGrpSpPr/>
          <p:nvPr/>
        </p:nvGrpSpPr>
        <p:grpSpPr>
          <a:xfrm>
            <a:off x="4125912" y="3094037"/>
            <a:ext cx="1828800" cy="762000"/>
            <a:chOff x="1706337" y="1581"/>
            <a:chExt cx="1703838" cy="1107495"/>
          </a:xfrm>
        </p:grpSpPr>
        <p:sp>
          <p:nvSpPr>
            <p:cNvPr id="257" name="Shape 257"/>
            <p:cNvSpPr/>
            <p:nvPr/>
          </p:nvSpPr>
          <p:spPr>
            <a:xfrm>
              <a:off x="1706337" y="1581"/>
              <a:ext cx="1703838" cy="1107495"/>
            </a:xfrm>
            <a:prstGeom prst="roundRect">
              <a:avLst>
                <a:gd name="adj" fmla="val 16667"/>
              </a:avLst>
            </a:prstGeom>
            <a:solidFill>
              <a:srgbClr val="599BD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58" name="Shape 258"/>
            <p:cNvSpPr/>
            <p:nvPr/>
          </p:nvSpPr>
          <p:spPr>
            <a:xfrm>
              <a:off x="1760400" y="55644"/>
              <a:ext cx="1595712" cy="999369"/>
            </a:xfrm>
            <a:prstGeom prst="rect">
              <a:avLst/>
            </a:prstGeom>
            <a:noFill/>
            <a:ln>
              <a:noFill/>
            </a:ln>
          </p:spPr>
          <p:txBody>
            <a:bodyPr wrap="square" lIns="76200" tIns="76200" rIns="76200" bIns="76200" anchor="ctr" anchorCtr="0">
              <a:noAutofit/>
            </a:bodyPr>
            <a:lstStyle/>
            <a:p>
              <a:pPr marL="0" marR="0" lvl="0" indent="0" algn="ctr" rtl="0">
                <a:lnSpc>
                  <a:spcPct val="90000"/>
                </a:lnSpc>
                <a:spcBef>
                  <a:spcPts val="0"/>
                </a:spcBef>
                <a:spcAft>
                  <a:spcPts val="0"/>
                </a:spcAft>
                <a:buNone/>
              </a:pPr>
              <a:r>
                <a:rPr lang="en-US" sz="2400">
                  <a:solidFill>
                    <a:schemeClr val="lt1"/>
                  </a:solidFill>
                  <a:latin typeface="Arial"/>
                  <a:ea typeface="Arial"/>
                  <a:cs typeface="Arial"/>
                  <a:sym typeface="Arial"/>
                </a:rPr>
                <a:t>Flip a Coin</a:t>
              </a:r>
            </a:p>
          </p:txBody>
        </p:sp>
      </p:grpSp>
      <p:sp>
        <p:nvSpPr>
          <p:cNvPr id="259" name="Shape 259"/>
          <p:cNvSpPr/>
          <p:nvPr/>
        </p:nvSpPr>
        <p:spPr>
          <a:xfrm>
            <a:off x="1535112" y="2865437"/>
            <a:ext cx="1752600" cy="1219200"/>
          </a:xfrm>
          <a:prstGeom prst="roundRect">
            <a:avLst>
              <a:gd name="adj" fmla="val 16667"/>
            </a:avLst>
          </a:prstGeom>
          <a:solidFill>
            <a:srgbClr val="599BD5"/>
          </a:solidFill>
          <a:ln w="12700" cap="flat" cmpd="sng">
            <a:solidFill>
              <a:schemeClr val="lt1"/>
            </a:solidFill>
            <a:prstDash val="solid"/>
            <a:miter lim="800000"/>
            <a:headEnd type="none" w="med" len="med"/>
            <a:tailEnd type="none" w="med" len="med"/>
          </a:ln>
        </p:spPr>
        <p:txBody>
          <a:bodyPr wrap="square" lIns="91425" tIns="45700" rIns="91425" bIns="45700" anchor="t" anchorCtr="0">
            <a:noAutofit/>
          </a:bodyPr>
          <a:lstStyle/>
          <a:p>
            <a:pPr marL="0" marR="0" lvl="0" indent="0" algn="ctr" rtl="0">
              <a:spcBef>
                <a:spcPts val="0"/>
              </a:spcBef>
              <a:spcAft>
                <a:spcPts val="0"/>
              </a:spcAft>
              <a:buNone/>
            </a:pPr>
            <a:r>
              <a:rPr lang="en-US" sz="2400">
                <a:solidFill>
                  <a:schemeClr val="lt1"/>
                </a:solidFill>
                <a:latin typeface="Arial"/>
                <a:ea typeface="Arial"/>
                <a:cs typeface="Arial"/>
                <a:sym typeface="Arial"/>
              </a:rPr>
              <a:t>Random Conformer Change</a:t>
            </a:r>
          </a:p>
        </p:txBody>
      </p:sp>
      <p:grpSp>
        <p:nvGrpSpPr>
          <p:cNvPr id="260" name="Shape 260"/>
          <p:cNvGrpSpPr/>
          <p:nvPr/>
        </p:nvGrpSpPr>
        <p:grpSpPr>
          <a:xfrm>
            <a:off x="1142990" y="6054165"/>
            <a:ext cx="2362294" cy="975105"/>
            <a:chOff x="0" y="196272"/>
            <a:chExt cx="5116513" cy="3325732"/>
          </a:xfrm>
        </p:grpSpPr>
        <p:sp>
          <p:nvSpPr>
            <p:cNvPr id="261" name="Shape 261"/>
            <p:cNvSpPr/>
            <p:nvPr/>
          </p:nvSpPr>
          <p:spPr>
            <a:xfrm>
              <a:off x="0" y="196272"/>
              <a:ext cx="5116513" cy="3325732"/>
            </a:xfrm>
            <a:prstGeom prst="roundRect">
              <a:avLst>
                <a:gd name="adj" fmla="val 16667"/>
              </a:avLst>
            </a:prstGeom>
            <a:solidFill>
              <a:srgbClr val="599BD5"/>
            </a:solidFill>
            <a:ln w="12700" cap="flat" cmpd="sng">
              <a:solidFill>
                <a:schemeClr val="lt1"/>
              </a:solidFill>
              <a:prstDash val="solid"/>
              <a:miter lim="800000"/>
              <a:headEnd type="none" w="med" len="med"/>
              <a:tailEnd type="none" w="med" len="med"/>
            </a:ln>
          </p:spPr>
          <p:txBody>
            <a:bodyPr wrap="square" lIns="91425" tIns="45700" rIns="91425" bIns="45700" anchor="t" anchorCtr="0">
              <a:noAutofit/>
            </a:bodyPr>
            <a:lstStyle/>
            <a:p>
              <a:pPr marL="0" marR="0" lvl="0" indent="0" algn="l" rtl="0">
                <a:spcBef>
                  <a:spcPts val="0"/>
                </a:spcBef>
                <a:spcAft>
                  <a:spcPts val="0"/>
                </a:spcAft>
                <a:buNone/>
              </a:pPr>
              <a:r>
                <a:rPr lang="en-US" sz="2400">
                  <a:solidFill>
                    <a:schemeClr val="lt1"/>
                  </a:solidFill>
                  <a:latin typeface="Arial"/>
                  <a:ea typeface="Arial"/>
                  <a:cs typeface="Arial"/>
                  <a:sym typeface="Arial"/>
                </a:rPr>
                <a:t>Yes, Keep Move</a:t>
              </a:r>
            </a:p>
          </p:txBody>
        </p:sp>
        <p:sp>
          <p:nvSpPr>
            <p:cNvPr id="262" name="Shape 262"/>
            <p:cNvSpPr/>
            <p:nvPr/>
          </p:nvSpPr>
          <p:spPr>
            <a:xfrm>
              <a:off x="162348" y="358620"/>
              <a:ext cx="4791814" cy="3001035"/>
            </a:xfrm>
            <a:prstGeom prst="rect">
              <a:avLst/>
            </a:prstGeom>
            <a:noFill/>
            <a:ln>
              <a:noFill/>
            </a:ln>
          </p:spPr>
          <p:txBody>
            <a:bodyPr wrap="square" lIns="232400" tIns="232400" rIns="232400" bIns="232400" anchor="ctr" anchorCtr="0">
              <a:noAutofit/>
            </a:bodyPr>
            <a:lstStyle/>
            <a:p>
              <a:pPr marL="0" marR="0" lvl="0" indent="0" algn="ctr" rtl="0">
                <a:lnSpc>
                  <a:spcPct val="90000"/>
                </a:lnSpc>
                <a:spcBef>
                  <a:spcPts val="0"/>
                </a:spcBef>
                <a:spcAft>
                  <a:spcPts val="0"/>
                </a:spcAft>
                <a:buNone/>
              </a:pPr>
              <a:endParaRPr sz="2400">
                <a:solidFill>
                  <a:schemeClr val="lt1"/>
                </a:solidFill>
                <a:latin typeface="Arial"/>
                <a:ea typeface="Arial"/>
                <a:cs typeface="Arial"/>
                <a:sym typeface="Arial"/>
              </a:endParaRPr>
            </a:p>
          </p:txBody>
        </p:sp>
      </p:grpSp>
      <p:sp>
        <p:nvSpPr>
          <p:cNvPr id="263" name="Shape 263"/>
          <p:cNvSpPr/>
          <p:nvPr/>
        </p:nvSpPr>
        <p:spPr>
          <a:xfrm>
            <a:off x="6183312" y="3246437"/>
            <a:ext cx="595974" cy="381000"/>
          </a:xfrm>
          <a:prstGeom prst="rightArrow">
            <a:avLst>
              <a:gd name="adj1" fmla="val 50000"/>
              <a:gd name="adj2" fmla="val 50000"/>
            </a:avLst>
          </a:prstGeom>
          <a:solidFill>
            <a:schemeClr val="accent2"/>
          </a:solidFill>
          <a:ln w="12700" cap="flat" cmpd="sng">
            <a:solidFill>
              <a:schemeClr val="accent2"/>
            </a:solidFill>
            <a:prstDash val="solid"/>
            <a:miter lim="800000"/>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64" name="Shape 264"/>
          <p:cNvSpPr/>
          <p:nvPr/>
        </p:nvSpPr>
        <p:spPr>
          <a:xfrm rot="5400000">
            <a:off x="4693438" y="2526511"/>
            <a:ext cx="617548" cy="381000"/>
          </a:xfrm>
          <a:prstGeom prst="rightArrow">
            <a:avLst>
              <a:gd name="adj1" fmla="val 50000"/>
              <a:gd name="adj2" fmla="val 50000"/>
            </a:avLst>
          </a:prstGeom>
          <a:solidFill>
            <a:schemeClr val="accent2"/>
          </a:solidFill>
          <a:ln w="12700" cap="flat" cmpd="sng">
            <a:solidFill>
              <a:schemeClr val="accent2"/>
            </a:solidFill>
            <a:prstDash val="solid"/>
            <a:miter lim="800000"/>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65" name="Shape 265"/>
          <p:cNvSpPr/>
          <p:nvPr/>
        </p:nvSpPr>
        <p:spPr>
          <a:xfrm rot="7802383">
            <a:off x="7072232" y="4220875"/>
            <a:ext cx="533400" cy="381000"/>
          </a:xfrm>
          <a:prstGeom prst="rightArrow">
            <a:avLst>
              <a:gd name="adj1" fmla="val 50000"/>
              <a:gd name="adj2" fmla="val 50000"/>
            </a:avLst>
          </a:prstGeom>
          <a:solidFill>
            <a:schemeClr val="accent2"/>
          </a:solidFill>
          <a:ln w="12700" cap="flat" cmpd="sng">
            <a:solidFill>
              <a:schemeClr val="accent2"/>
            </a:solidFill>
            <a:prstDash val="solid"/>
            <a:miter lim="800000"/>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66" name="Shape 266"/>
          <p:cNvSpPr/>
          <p:nvPr/>
        </p:nvSpPr>
        <p:spPr>
          <a:xfrm rot="10800000">
            <a:off x="3440112" y="3246437"/>
            <a:ext cx="533400" cy="381000"/>
          </a:xfrm>
          <a:prstGeom prst="rightArrow">
            <a:avLst>
              <a:gd name="adj1" fmla="val 50000"/>
              <a:gd name="adj2" fmla="val 50000"/>
            </a:avLst>
          </a:prstGeom>
          <a:solidFill>
            <a:schemeClr val="accent2"/>
          </a:solidFill>
          <a:ln w="12700" cap="flat" cmpd="sng">
            <a:solidFill>
              <a:schemeClr val="accent2"/>
            </a:solidFill>
            <a:prstDash val="solid"/>
            <a:miter lim="800000"/>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67" name="Shape 267"/>
          <p:cNvSpPr txBox="1">
            <a:spLocks noGrp="1"/>
          </p:cNvSpPr>
          <p:nvPr>
            <p:ph type="title"/>
          </p:nvPr>
        </p:nvSpPr>
        <p:spPr>
          <a:xfrm>
            <a:off x="503239" y="238126"/>
            <a:ext cx="9070975" cy="1171575"/>
          </a:xfrm>
          <a:prstGeom prst="rect">
            <a:avLst/>
          </a:prstGeom>
          <a:noFill/>
          <a:ln>
            <a:noFill/>
          </a:ln>
        </p:spPr>
        <p:txBody>
          <a:bodyPr wrap="square" lIns="91425" tIns="45700" rIns="91425" bIns="45700" anchor="ctr" anchorCtr="0">
            <a:noAutofit/>
          </a:bodyPr>
          <a:lstStyle/>
          <a:p>
            <a:pPr marL="0" marR="0" lvl="0" indent="-317500" algn="ctr" rtl="0">
              <a:lnSpc>
                <a:spcPct val="90000"/>
              </a:lnSpc>
              <a:spcBef>
                <a:spcPts val="0"/>
              </a:spcBef>
              <a:buClr>
                <a:schemeClr val="dk1"/>
              </a:buClr>
              <a:buSzPts val="5000"/>
              <a:buFont typeface="Calibri"/>
              <a:buNone/>
            </a:pPr>
            <a:r>
              <a:rPr lang="en-US" sz="5000" b="0" i="0" u="none" strike="noStrike" cap="none">
                <a:solidFill>
                  <a:schemeClr val="dk1"/>
                </a:solidFill>
                <a:latin typeface="Calibri"/>
                <a:ea typeface="Calibri"/>
                <a:cs typeface="Calibri"/>
                <a:sym typeface="Calibri"/>
              </a:rPr>
              <a:t>Transform Algorithm</a:t>
            </a:r>
          </a:p>
        </p:txBody>
      </p:sp>
      <p:grpSp>
        <p:nvGrpSpPr>
          <p:cNvPr id="268" name="Shape 268"/>
          <p:cNvGrpSpPr/>
          <p:nvPr/>
        </p:nvGrpSpPr>
        <p:grpSpPr>
          <a:xfrm>
            <a:off x="2678112" y="4694237"/>
            <a:ext cx="4800600" cy="838200"/>
            <a:chOff x="0" y="196272"/>
            <a:chExt cx="5116513" cy="3325732"/>
          </a:xfrm>
        </p:grpSpPr>
        <p:sp>
          <p:nvSpPr>
            <p:cNvPr id="269" name="Shape 269"/>
            <p:cNvSpPr/>
            <p:nvPr/>
          </p:nvSpPr>
          <p:spPr>
            <a:xfrm>
              <a:off x="0" y="196272"/>
              <a:ext cx="5116513" cy="3325732"/>
            </a:xfrm>
            <a:prstGeom prst="roundRect">
              <a:avLst>
                <a:gd name="adj" fmla="val 16667"/>
              </a:avLst>
            </a:prstGeom>
            <a:solidFill>
              <a:srgbClr val="599BD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270" name="Shape 270"/>
            <p:cNvSpPr/>
            <p:nvPr/>
          </p:nvSpPr>
          <p:spPr>
            <a:xfrm>
              <a:off x="1" y="358623"/>
              <a:ext cx="5031238" cy="3001035"/>
            </a:xfrm>
            <a:prstGeom prst="rect">
              <a:avLst/>
            </a:prstGeom>
            <a:noFill/>
            <a:ln>
              <a:noFill/>
            </a:ln>
          </p:spPr>
          <p:txBody>
            <a:bodyPr wrap="square" lIns="232400" tIns="232400" rIns="232400" bIns="232400" anchor="ctr" anchorCtr="0">
              <a:noAutofit/>
            </a:bodyPr>
            <a:lstStyle/>
            <a:p>
              <a:pPr marL="0" marR="0" lvl="0" indent="0" algn="ctr" rtl="0">
                <a:lnSpc>
                  <a:spcPct val="90000"/>
                </a:lnSpc>
                <a:spcBef>
                  <a:spcPts val="0"/>
                </a:spcBef>
                <a:spcAft>
                  <a:spcPts val="0"/>
                </a:spcAft>
                <a:buNone/>
              </a:pPr>
              <a:r>
                <a:rPr lang="en-US" sz="2400">
                  <a:solidFill>
                    <a:schemeClr val="lt1"/>
                  </a:solidFill>
                  <a:latin typeface="Arial"/>
                  <a:ea typeface="Arial"/>
                  <a:cs typeface="Arial"/>
                  <a:sym typeface="Arial"/>
                </a:rPr>
                <a:t>Did the Score in the Grid Improve?</a:t>
              </a:r>
            </a:p>
          </p:txBody>
        </p:sp>
      </p:grpSp>
      <p:sp>
        <p:nvSpPr>
          <p:cNvPr id="271" name="Shape 271"/>
          <p:cNvSpPr/>
          <p:nvPr/>
        </p:nvSpPr>
        <p:spPr>
          <a:xfrm rot="3140609">
            <a:off x="2484389" y="4246431"/>
            <a:ext cx="595974" cy="381000"/>
          </a:xfrm>
          <a:prstGeom prst="rightArrow">
            <a:avLst>
              <a:gd name="adj1" fmla="val 50000"/>
              <a:gd name="adj2" fmla="val 50000"/>
            </a:avLst>
          </a:prstGeom>
          <a:solidFill>
            <a:schemeClr val="accent2"/>
          </a:solidFill>
          <a:ln w="12700" cap="flat" cmpd="sng">
            <a:solidFill>
              <a:schemeClr val="accent2"/>
            </a:solidFill>
            <a:prstDash val="solid"/>
            <a:miter lim="800000"/>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72" name="Shape 272"/>
          <p:cNvSpPr/>
          <p:nvPr/>
        </p:nvSpPr>
        <p:spPr>
          <a:xfrm>
            <a:off x="6945312" y="2865437"/>
            <a:ext cx="1752600" cy="1219200"/>
          </a:xfrm>
          <a:prstGeom prst="roundRect">
            <a:avLst>
              <a:gd name="adj" fmla="val 16667"/>
            </a:avLst>
          </a:prstGeom>
          <a:solidFill>
            <a:srgbClr val="599BD5"/>
          </a:solidFill>
          <a:ln w="12700" cap="flat" cmpd="sng">
            <a:solidFill>
              <a:schemeClr val="lt1"/>
            </a:solidFill>
            <a:prstDash val="solid"/>
            <a:miter lim="800000"/>
            <a:headEnd type="none" w="med" len="med"/>
            <a:tailEnd type="none" w="med" len="med"/>
          </a:ln>
        </p:spPr>
        <p:txBody>
          <a:bodyPr wrap="square" lIns="91425" tIns="45700" rIns="91425" bIns="45700" anchor="t" anchorCtr="0">
            <a:noAutofit/>
          </a:bodyPr>
          <a:lstStyle/>
          <a:p>
            <a:pPr marL="0" marR="0" lvl="0" indent="0" algn="ctr" rtl="0">
              <a:spcBef>
                <a:spcPts val="0"/>
              </a:spcBef>
              <a:spcAft>
                <a:spcPts val="0"/>
              </a:spcAft>
              <a:buNone/>
            </a:pPr>
            <a:r>
              <a:rPr lang="en-US" sz="1800">
                <a:solidFill>
                  <a:schemeClr val="lt1"/>
                </a:solidFill>
                <a:latin typeface="Arial"/>
                <a:ea typeface="Arial"/>
                <a:cs typeface="Arial"/>
                <a:sym typeface="Arial"/>
              </a:rPr>
              <a:t>Random Translation + Rotation</a:t>
            </a:r>
          </a:p>
        </p:txBody>
      </p:sp>
      <p:sp>
        <p:nvSpPr>
          <p:cNvPr id="273" name="Shape 273"/>
          <p:cNvSpPr/>
          <p:nvPr/>
        </p:nvSpPr>
        <p:spPr>
          <a:xfrm rot="7802383">
            <a:off x="2424032" y="5592474"/>
            <a:ext cx="533400" cy="381000"/>
          </a:xfrm>
          <a:prstGeom prst="rightArrow">
            <a:avLst>
              <a:gd name="adj1" fmla="val 50000"/>
              <a:gd name="adj2" fmla="val 50000"/>
            </a:avLst>
          </a:prstGeom>
          <a:solidFill>
            <a:schemeClr val="accent2"/>
          </a:solidFill>
          <a:ln w="12700" cap="flat" cmpd="sng">
            <a:solidFill>
              <a:schemeClr val="accent2"/>
            </a:solidFill>
            <a:prstDash val="solid"/>
            <a:miter lim="800000"/>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74" name="Shape 274"/>
          <p:cNvSpPr/>
          <p:nvPr/>
        </p:nvSpPr>
        <p:spPr>
          <a:xfrm rot="-10238046" flipH="1">
            <a:off x="207279" y="1951170"/>
            <a:ext cx="1142936" cy="4728830"/>
          </a:xfrm>
          <a:prstGeom prst="curvedRightArrow">
            <a:avLst>
              <a:gd name="adj1" fmla="val 25000"/>
              <a:gd name="adj2" fmla="val 50000"/>
              <a:gd name="adj3" fmla="val 25000"/>
            </a:avLst>
          </a:prstGeom>
          <a:solidFill>
            <a:schemeClr val="accent2"/>
          </a:solidFill>
          <a:ln>
            <a:noFill/>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grpSp>
        <p:nvGrpSpPr>
          <p:cNvPr id="275" name="Shape 275"/>
          <p:cNvGrpSpPr/>
          <p:nvPr/>
        </p:nvGrpSpPr>
        <p:grpSpPr>
          <a:xfrm>
            <a:off x="6564327" y="6073452"/>
            <a:ext cx="2362294" cy="936526"/>
            <a:chOff x="0" y="196272"/>
            <a:chExt cx="5116513" cy="3325732"/>
          </a:xfrm>
        </p:grpSpPr>
        <p:sp>
          <p:nvSpPr>
            <p:cNvPr id="276" name="Shape 276"/>
            <p:cNvSpPr/>
            <p:nvPr/>
          </p:nvSpPr>
          <p:spPr>
            <a:xfrm>
              <a:off x="0" y="196272"/>
              <a:ext cx="5116513" cy="3325732"/>
            </a:xfrm>
            <a:prstGeom prst="roundRect">
              <a:avLst>
                <a:gd name="adj" fmla="val 16667"/>
              </a:avLst>
            </a:prstGeom>
            <a:solidFill>
              <a:srgbClr val="599BD5"/>
            </a:solidFill>
            <a:ln w="12700" cap="flat" cmpd="sng">
              <a:solidFill>
                <a:schemeClr val="lt1"/>
              </a:solidFill>
              <a:prstDash val="solid"/>
              <a:miter lim="800000"/>
              <a:headEnd type="none" w="med" len="med"/>
              <a:tailEnd type="none" w="med" len="med"/>
            </a:ln>
          </p:spPr>
          <p:txBody>
            <a:bodyPr wrap="square" lIns="91425" tIns="45700" rIns="91425" bIns="45700" anchor="t" anchorCtr="0">
              <a:noAutofit/>
            </a:bodyPr>
            <a:lstStyle/>
            <a:p>
              <a:pPr marL="0" marR="0" lvl="0" indent="0" algn="l" rtl="0">
                <a:spcBef>
                  <a:spcPts val="0"/>
                </a:spcBef>
                <a:spcAft>
                  <a:spcPts val="0"/>
                </a:spcAft>
                <a:buNone/>
              </a:pPr>
              <a:r>
                <a:rPr lang="en-US" sz="2400">
                  <a:solidFill>
                    <a:schemeClr val="lt1"/>
                  </a:solidFill>
                  <a:latin typeface="Arial"/>
                  <a:ea typeface="Arial"/>
                  <a:cs typeface="Arial"/>
                  <a:sym typeface="Arial"/>
                </a:rPr>
                <a:t>No, Monte Carlo</a:t>
              </a:r>
            </a:p>
          </p:txBody>
        </p:sp>
        <p:sp>
          <p:nvSpPr>
            <p:cNvPr id="277" name="Shape 277"/>
            <p:cNvSpPr/>
            <p:nvPr/>
          </p:nvSpPr>
          <p:spPr>
            <a:xfrm>
              <a:off x="162348" y="358620"/>
              <a:ext cx="4791814" cy="3001035"/>
            </a:xfrm>
            <a:prstGeom prst="rect">
              <a:avLst/>
            </a:prstGeom>
            <a:noFill/>
            <a:ln>
              <a:noFill/>
            </a:ln>
          </p:spPr>
          <p:txBody>
            <a:bodyPr wrap="square" lIns="232400" tIns="232400" rIns="232400" bIns="232400" anchor="ctr" anchorCtr="0">
              <a:noAutofit/>
            </a:bodyPr>
            <a:lstStyle/>
            <a:p>
              <a:pPr marL="0" marR="0" lvl="0" indent="0" algn="ctr" rtl="0">
                <a:lnSpc>
                  <a:spcPct val="90000"/>
                </a:lnSpc>
                <a:spcBef>
                  <a:spcPts val="0"/>
                </a:spcBef>
                <a:spcAft>
                  <a:spcPts val="0"/>
                </a:spcAft>
                <a:buNone/>
              </a:pPr>
              <a:endParaRPr sz="2400">
                <a:solidFill>
                  <a:schemeClr val="lt1"/>
                </a:solidFill>
                <a:latin typeface="Arial"/>
                <a:ea typeface="Arial"/>
                <a:cs typeface="Arial"/>
                <a:sym typeface="Arial"/>
              </a:endParaRPr>
            </a:p>
          </p:txBody>
        </p:sp>
      </p:grpSp>
      <p:sp>
        <p:nvSpPr>
          <p:cNvPr id="278" name="Shape 278"/>
          <p:cNvSpPr/>
          <p:nvPr/>
        </p:nvSpPr>
        <p:spPr>
          <a:xfrm rot="10228108">
            <a:off x="8736983" y="1784432"/>
            <a:ext cx="1143182" cy="4728776"/>
          </a:xfrm>
          <a:prstGeom prst="curvedRightArrow">
            <a:avLst>
              <a:gd name="adj1" fmla="val 25000"/>
              <a:gd name="adj2" fmla="val 50000"/>
              <a:gd name="adj3" fmla="val 25000"/>
            </a:avLst>
          </a:prstGeom>
          <a:solidFill>
            <a:schemeClr val="accent2"/>
          </a:solidFill>
          <a:ln>
            <a:noFill/>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279" name="Shape 279"/>
          <p:cNvSpPr/>
          <p:nvPr/>
        </p:nvSpPr>
        <p:spPr>
          <a:xfrm rot="3140609">
            <a:off x="7132589" y="5618031"/>
            <a:ext cx="595974" cy="381000"/>
          </a:xfrm>
          <a:prstGeom prst="rightArrow">
            <a:avLst>
              <a:gd name="adj1" fmla="val 50000"/>
              <a:gd name="adj2" fmla="val 50000"/>
            </a:avLst>
          </a:prstGeom>
          <a:solidFill>
            <a:schemeClr val="accent2"/>
          </a:solidFill>
          <a:ln w="12700" cap="flat" cmpd="sng">
            <a:solidFill>
              <a:schemeClr val="accent2"/>
            </a:solidFill>
            <a:prstDash val="solid"/>
            <a:miter lim="800000"/>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Shape 284"/>
          <p:cNvSpPr txBox="1">
            <a:spLocks noGrp="1"/>
          </p:cNvSpPr>
          <p:nvPr>
            <p:ph type="title"/>
          </p:nvPr>
        </p:nvSpPr>
        <p:spPr>
          <a:xfrm>
            <a:off x="277813" y="117204"/>
            <a:ext cx="9525000" cy="919200"/>
          </a:xfrm>
          <a:prstGeom prst="rect">
            <a:avLst/>
          </a:prstGeom>
          <a:noFill/>
          <a:ln>
            <a:noFill/>
          </a:ln>
        </p:spPr>
        <p:txBody>
          <a:bodyPr wrap="square" lIns="91425" tIns="45700" rIns="91425" bIns="45700" anchor="ctr" anchorCtr="0">
            <a:noAutofit/>
          </a:bodyPr>
          <a:lstStyle/>
          <a:p>
            <a:pPr marL="0" marR="0" lvl="0" indent="-317500" algn="ctr" rtl="0">
              <a:lnSpc>
                <a:spcPct val="90000"/>
              </a:lnSpc>
              <a:spcBef>
                <a:spcPts val="0"/>
              </a:spcBef>
              <a:buClr>
                <a:schemeClr val="dk1"/>
              </a:buClr>
              <a:buSzPts val="5000"/>
              <a:buFont typeface="Calibri"/>
              <a:buNone/>
            </a:pPr>
            <a:r>
              <a:rPr lang="en-US" sz="4000" b="0" i="0" u="none" strike="noStrike" cap="none">
                <a:solidFill>
                  <a:schemeClr val="dk1"/>
                </a:solidFill>
                <a:latin typeface="Calibri"/>
                <a:ea typeface="Calibri"/>
                <a:cs typeface="Calibri"/>
                <a:sym typeface="Calibri"/>
              </a:rPr>
              <a:t>Setting Up The Grid </a:t>
            </a:r>
            <a:r>
              <a:rPr lang="en-US" sz="4000"/>
              <a:t>for</a:t>
            </a:r>
            <a:r>
              <a:rPr lang="en-US" sz="4000" b="0" i="0" u="none" strike="noStrike" cap="none">
                <a:solidFill>
                  <a:schemeClr val="dk1"/>
                </a:solidFill>
                <a:latin typeface="Calibri"/>
                <a:ea typeface="Calibri"/>
                <a:cs typeface="Calibri"/>
                <a:sym typeface="Calibri"/>
              </a:rPr>
              <a:t> Transform</a:t>
            </a:r>
            <a:r>
              <a:rPr lang="en-US" sz="4000"/>
              <a:t> Step</a:t>
            </a:r>
          </a:p>
        </p:txBody>
      </p:sp>
      <p:pic>
        <p:nvPicPr>
          <p:cNvPr id="285" name="Shape 285"/>
          <p:cNvPicPr preferRelativeResize="0"/>
          <p:nvPr/>
        </p:nvPicPr>
        <p:blipFill rotWithShape="1">
          <a:blip r:embed="rId3">
            <a:alphaModFix/>
          </a:blip>
          <a:srcRect l="20187" t="12658" r="18896" b="13229"/>
          <a:stretch/>
        </p:blipFill>
        <p:spPr>
          <a:xfrm>
            <a:off x="75175" y="1376200"/>
            <a:ext cx="4880751" cy="4443274"/>
          </a:xfrm>
          <a:prstGeom prst="rect">
            <a:avLst/>
          </a:prstGeom>
          <a:noFill/>
          <a:ln>
            <a:noFill/>
          </a:ln>
        </p:spPr>
      </p:pic>
      <p:sp>
        <p:nvSpPr>
          <p:cNvPr id="286" name="Shape 286"/>
          <p:cNvSpPr txBox="1"/>
          <p:nvPr/>
        </p:nvSpPr>
        <p:spPr>
          <a:xfrm>
            <a:off x="0" y="6159275"/>
            <a:ext cx="4880700" cy="1237800"/>
          </a:xfrm>
          <a:prstGeom prst="rect">
            <a:avLst/>
          </a:prstGeom>
          <a:noFill/>
          <a:ln>
            <a:noFill/>
          </a:ln>
        </p:spPr>
        <p:txBody>
          <a:bodyPr wrap="square" lIns="91425" tIns="91425" rIns="91425" bIns="91425" anchor="t" anchorCtr="0">
            <a:noAutofit/>
          </a:bodyPr>
          <a:lstStyle/>
          <a:p>
            <a:pPr marL="457200" lvl="0" indent="-355600" rtl="0">
              <a:spcBef>
                <a:spcPts val="0"/>
              </a:spcBef>
              <a:spcAft>
                <a:spcPts val="0"/>
              </a:spcAft>
              <a:buSzPts val="2000"/>
              <a:buFont typeface="Calibri"/>
              <a:buChar char="●"/>
            </a:pPr>
            <a:r>
              <a:rPr lang="en-US" sz="2000">
                <a:latin typeface="Calibri"/>
                <a:ea typeface="Calibri"/>
                <a:cs typeface="Calibri"/>
                <a:sym typeface="Calibri"/>
              </a:rPr>
              <a:t>Calculates score at each point in grid</a:t>
            </a:r>
          </a:p>
          <a:p>
            <a:pPr marL="457200" lvl="0" indent="-355600" rtl="0">
              <a:spcBef>
                <a:spcPts val="0"/>
              </a:spcBef>
              <a:spcAft>
                <a:spcPts val="0"/>
              </a:spcAft>
              <a:buSzPts val="2000"/>
              <a:buFont typeface="Calibri"/>
              <a:buChar char="●"/>
            </a:pPr>
            <a:r>
              <a:rPr lang="en-US" sz="2000">
                <a:latin typeface="Calibri"/>
                <a:ea typeface="Calibri"/>
                <a:cs typeface="Calibri"/>
                <a:sym typeface="Calibri"/>
              </a:rPr>
              <a:t>Determines where the ligand can move </a:t>
            </a:r>
          </a:p>
          <a:p>
            <a:pPr marL="914400" lvl="1" indent="-355600" rtl="0">
              <a:spcBef>
                <a:spcPts val="0"/>
              </a:spcBef>
              <a:buSzPts val="2000"/>
              <a:buFont typeface="Calibri"/>
              <a:buChar char="○"/>
            </a:pPr>
            <a:r>
              <a:rPr lang="en-US" sz="2000">
                <a:latin typeface="Calibri"/>
                <a:ea typeface="Calibri"/>
                <a:cs typeface="Calibri"/>
                <a:sym typeface="Calibri"/>
              </a:rPr>
              <a:t>This only based on sterics</a:t>
            </a:r>
          </a:p>
        </p:txBody>
      </p:sp>
      <p:pic>
        <p:nvPicPr>
          <p:cNvPr id="287" name="Shape 287"/>
          <p:cNvPicPr preferRelativeResize="0"/>
          <p:nvPr/>
        </p:nvPicPr>
        <p:blipFill>
          <a:blip r:embed="rId4">
            <a:alphaModFix/>
          </a:blip>
          <a:stretch>
            <a:fillRect/>
          </a:stretch>
        </p:blipFill>
        <p:spPr>
          <a:xfrm>
            <a:off x="5133300" y="1361075"/>
            <a:ext cx="4880749" cy="4473513"/>
          </a:xfrm>
          <a:prstGeom prst="rect">
            <a:avLst/>
          </a:prstGeom>
          <a:noFill/>
          <a:ln>
            <a:noFill/>
          </a:ln>
        </p:spPr>
      </p:pic>
      <p:sp>
        <p:nvSpPr>
          <p:cNvPr id="288" name="Shape 288"/>
          <p:cNvSpPr txBox="1"/>
          <p:nvPr/>
        </p:nvSpPr>
        <p:spPr>
          <a:xfrm>
            <a:off x="5133300" y="5834600"/>
            <a:ext cx="4947300" cy="1562400"/>
          </a:xfrm>
          <a:prstGeom prst="rect">
            <a:avLst/>
          </a:prstGeom>
          <a:noFill/>
          <a:ln>
            <a:noFill/>
          </a:ln>
        </p:spPr>
        <p:txBody>
          <a:bodyPr wrap="square" lIns="91425" tIns="91425" rIns="91425" bIns="91425" anchor="t" anchorCtr="0">
            <a:noAutofit/>
          </a:bodyPr>
          <a:lstStyle/>
          <a:p>
            <a:pPr marL="0" lvl="0" indent="457200" algn="l" rtl="0">
              <a:spcBef>
                <a:spcPts val="0"/>
              </a:spcBef>
              <a:buNone/>
            </a:pPr>
            <a:r>
              <a:rPr lang="en-US" sz="2000">
                <a:solidFill>
                  <a:srgbClr val="FF0000"/>
                </a:solidFill>
                <a:latin typeface="Calibri"/>
                <a:ea typeface="Calibri"/>
                <a:cs typeface="Calibri"/>
                <a:sym typeface="Calibri"/>
              </a:rPr>
              <a:t>Repulsive  				</a:t>
            </a:r>
            <a:r>
              <a:rPr lang="en-US" sz="2000">
                <a:solidFill>
                  <a:srgbClr val="37D975"/>
                </a:solidFill>
                <a:latin typeface="Calibri"/>
                <a:ea typeface="Calibri"/>
                <a:cs typeface="Calibri"/>
                <a:sym typeface="Calibri"/>
              </a:rPr>
              <a:t>Attractive</a:t>
            </a:r>
          </a:p>
          <a:p>
            <a:pPr marL="0" lvl="0" indent="0" algn="l" rtl="0">
              <a:spcBef>
                <a:spcPts val="0"/>
              </a:spcBef>
              <a:buNone/>
            </a:pPr>
            <a:r>
              <a:rPr lang="en-US" sz="2000">
                <a:solidFill>
                  <a:srgbClr val="37D975"/>
                </a:solidFill>
                <a:highlight>
                  <a:srgbClr val="FF0000"/>
                </a:highlight>
                <a:latin typeface="Calibri"/>
                <a:ea typeface="Calibri"/>
                <a:cs typeface="Calibri"/>
                <a:sym typeface="Calibri"/>
              </a:rPr>
              <a:t>	</a:t>
            </a:r>
          </a:p>
          <a:p>
            <a:pPr marL="457200" lvl="0" indent="0" algn="l">
              <a:spcBef>
                <a:spcPts val="0"/>
              </a:spcBef>
              <a:buNone/>
            </a:pPr>
            <a:r>
              <a:rPr lang="en-US" sz="2000">
                <a:latin typeface="Calibri"/>
                <a:ea typeface="Calibri"/>
                <a:cs typeface="Calibri"/>
                <a:sym typeface="Calibri"/>
              </a:rPr>
              <a:t>   +1                         0                           -1</a:t>
            </a:r>
            <a:r>
              <a:rPr lang="en-US" sz="2000">
                <a:solidFill>
                  <a:srgbClr val="FF0000"/>
                </a:solidFill>
                <a:latin typeface="Calibri"/>
                <a:ea typeface="Calibri"/>
                <a:cs typeface="Calibri"/>
                <a:sym typeface="Calibri"/>
              </a:rPr>
              <a:t> </a:t>
            </a:r>
          </a:p>
          <a:p>
            <a:pPr marL="0" lvl="0" indent="0" algn="ctr" rtl="0">
              <a:spcBef>
                <a:spcPts val="0"/>
              </a:spcBef>
              <a:buNone/>
            </a:pPr>
            <a:endParaRPr sz="2000">
              <a:latin typeface="Calibri"/>
              <a:ea typeface="Calibri"/>
              <a:cs typeface="Calibri"/>
              <a:sym typeface="Calibri"/>
            </a:endParaRPr>
          </a:p>
          <a:p>
            <a:pPr marL="0" lvl="0" indent="0" algn="ctr">
              <a:spcBef>
                <a:spcPts val="0"/>
              </a:spcBef>
              <a:buNone/>
            </a:pPr>
            <a:r>
              <a:rPr lang="en-US" sz="2000">
                <a:latin typeface="Calibri"/>
                <a:ea typeface="Calibri"/>
                <a:cs typeface="Calibri"/>
                <a:sym typeface="Calibri"/>
              </a:rPr>
              <a:t>Where the ligand can move/transform</a:t>
            </a:r>
          </a:p>
          <a:p>
            <a:pPr marL="0" lvl="0" indent="0" algn="ctr">
              <a:spcBef>
                <a:spcPts val="0"/>
              </a:spcBef>
              <a:buNone/>
            </a:pPr>
            <a:endParaRPr sz="2000">
              <a:solidFill>
                <a:srgbClr val="FF0000"/>
              </a:solidFill>
              <a:latin typeface="Calibri"/>
              <a:ea typeface="Calibri"/>
              <a:cs typeface="Calibri"/>
              <a:sym typeface="Calibri"/>
            </a:endParaRPr>
          </a:p>
        </p:txBody>
      </p:sp>
      <p:pic>
        <p:nvPicPr>
          <p:cNvPr id="289" name="Shape 289"/>
          <p:cNvPicPr preferRelativeResize="0"/>
          <p:nvPr/>
        </p:nvPicPr>
        <p:blipFill rotWithShape="1">
          <a:blip r:embed="rId5">
            <a:alphaModFix/>
          </a:blip>
          <a:srcRect l="3644" t="29347" r="3150" b="31392"/>
          <a:stretch/>
        </p:blipFill>
        <p:spPr>
          <a:xfrm>
            <a:off x="5776425" y="6306925"/>
            <a:ext cx="3661050" cy="2267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Shape 294"/>
          <p:cNvSpPr txBox="1">
            <a:spLocks noGrp="1"/>
          </p:cNvSpPr>
          <p:nvPr>
            <p:ph type="title"/>
          </p:nvPr>
        </p:nvSpPr>
        <p:spPr>
          <a:xfrm>
            <a:off x="693043" y="-164138"/>
            <a:ext cx="8694600" cy="1461300"/>
          </a:xfrm>
          <a:prstGeom prst="rect">
            <a:avLst/>
          </a:prstGeom>
          <a:noFill/>
          <a:ln>
            <a:noFill/>
          </a:ln>
        </p:spPr>
        <p:txBody>
          <a:bodyPr wrap="square" lIns="91425" tIns="45700" rIns="91425" bIns="45700" anchor="ctr" anchorCtr="0">
            <a:noAutofit/>
          </a:bodyPr>
          <a:lstStyle/>
          <a:p>
            <a:pPr marL="0" marR="0" lvl="0" indent="-381000" algn="ctr" rtl="0">
              <a:lnSpc>
                <a:spcPct val="90000"/>
              </a:lnSpc>
              <a:spcBef>
                <a:spcPts val="0"/>
              </a:spcBef>
              <a:buClr>
                <a:schemeClr val="dk1"/>
              </a:buClr>
              <a:buSzPts val="6000"/>
              <a:buFont typeface="Calibri"/>
              <a:buNone/>
            </a:pPr>
            <a:r>
              <a:rPr lang="en-US" sz="6000" b="0" i="0" u="none" strike="noStrike" cap="none">
                <a:solidFill>
                  <a:schemeClr val="dk1"/>
                </a:solidFill>
                <a:latin typeface="Calibri"/>
                <a:ea typeface="Calibri"/>
                <a:cs typeface="Calibri"/>
                <a:sym typeface="Calibri"/>
              </a:rPr>
              <a:t>Grid Manager</a:t>
            </a:r>
          </a:p>
        </p:txBody>
      </p:sp>
      <p:sp>
        <p:nvSpPr>
          <p:cNvPr id="295" name="Shape 295"/>
          <p:cNvSpPr txBox="1">
            <a:spLocks noGrp="1"/>
          </p:cNvSpPr>
          <p:nvPr>
            <p:ph type="body" idx="1"/>
          </p:nvPr>
        </p:nvSpPr>
        <p:spPr>
          <a:xfrm>
            <a:off x="468300" y="1069598"/>
            <a:ext cx="9144000" cy="6139200"/>
          </a:xfrm>
          <a:prstGeom prst="rect">
            <a:avLst/>
          </a:prstGeom>
          <a:noFill/>
          <a:ln>
            <a:noFill/>
          </a:ln>
        </p:spPr>
        <p:txBody>
          <a:bodyPr wrap="square" lIns="91425" tIns="45700" rIns="91425" bIns="45700" anchor="t" anchorCtr="0">
            <a:noAutofit/>
          </a:bodyPr>
          <a:lstStyle/>
          <a:p>
            <a:pPr marL="189006" marR="0" lvl="0" indent="-367123" algn="l" rtl="0">
              <a:lnSpc>
                <a:spcPct val="70000"/>
              </a:lnSpc>
              <a:spcBef>
                <a:spcPts val="0"/>
              </a:spcBef>
              <a:spcAft>
                <a:spcPts val="0"/>
              </a:spcAft>
              <a:buClr>
                <a:srgbClr val="1B00C0"/>
              </a:buClr>
              <a:buSzPts val="2805"/>
              <a:buFont typeface="Arial"/>
              <a:buNone/>
            </a:pPr>
            <a:r>
              <a:rPr lang="en-US" sz="2805" b="0" i="0" u="none" strike="noStrike" cap="none">
                <a:solidFill>
                  <a:srgbClr val="1B00C0"/>
                </a:solidFill>
                <a:latin typeface="Calibri"/>
                <a:ea typeface="Calibri"/>
                <a:cs typeface="Calibri"/>
                <a:sym typeface="Calibri"/>
              </a:rPr>
              <a:t>&lt;SCORINGGRIDS ligand_chain=(string) width=(float)&gt; </a:t>
            </a:r>
          </a:p>
          <a:p>
            <a:pPr marL="189006" marR="0" lvl="0" indent="-367123" algn="l" rtl="0">
              <a:lnSpc>
                <a:spcPct val="70000"/>
              </a:lnSpc>
              <a:spcBef>
                <a:spcPts val="827"/>
              </a:spcBef>
              <a:spcAft>
                <a:spcPts val="0"/>
              </a:spcAft>
              <a:buClr>
                <a:srgbClr val="1B00C0"/>
              </a:buClr>
              <a:buSzPts val="2805"/>
              <a:buFont typeface="Arial"/>
              <a:buNone/>
            </a:pPr>
            <a:r>
              <a:rPr lang="en-US" sz="2805" b="0" i="0" u="none" strike="noStrike" cap="none">
                <a:solidFill>
                  <a:srgbClr val="1B00C0"/>
                </a:solidFill>
                <a:latin typeface="Calibri"/>
                <a:ea typeface="Calibri"/>
                <a:cs typeface="Calibri"/>
                <a:sym typeface="Calibri"/>
              </a:rPr>
              <a:t>	&lt;classic grid_type=“ClassicGrid”weight=(float)/&gt;</a:t>
            </a:r>
          </a:p>
          <a:p>
            <a:pPr marL="189006" marR="0" lvl="0" indent="-367123" algn="l" rtl="0">
              <a:lnSpc>
                <a:spcPct val="70000"/>
              </a:lnSpc>
              <a:spcBef>
                <a:spcPts val="827"/>
              </a:spcBef>
              <a:spcAft>
                <a:spcPts val="0"/>
              </a:spcAft>
              <a:buClr>
                <a:srgbClr val="1B00C0"/>
              </a:buClr>
              <a:buSzPts val="2805"/>
              <a:buFont typeface="Arial"/>
              <a:buNone/>
            </a:pPr>
            <a:r>
              <a:rPr lang="en-US" sz="2805" b="0" i="0" u="none" strike="noStrike" cap="none">
                <a:solidFill>
                  <a:srgbClr val="1B00C0"/>
                </a:solidFill>
                <a:latin typeface="Calibri"/>
                <a:ea typeface="Calibri"/>
                <a:cs typeface="Calibri"/>
                <a:sym typeface="Calibri"/>
              </a:rPr>
              <a:t>	&lt;Another Grid&gt;</a:t>
            </a:r>
          </a:p>
          <a:p>
            <a:pPr marL="189006" marR="0" lvl="0" indent="-367123" algn="l" rtl="0">
              <a:lnSpc>
                <a:spcPct val="70000"/>
              </a:lnSpc>
              <a:spcBef>
                <a:spcPts val="827"/>
              </a:spcBef>
              <a:spcAft>
                <a:spcPts val="0"/>
              </a:spcAft>
              <a:buClr>
                <a:srgbClr val="1B00C0"/>
              </a:buClr>
              <a:buSzPts val="2805"/>
              <a:buFont typeface="Arial"/>
              <a:buNone/>
            </a:pPr>
            <a:r>
              <a:rPr lang="en-US" sz="2805" b="0" i="0" u="none" strike="noStrike" cap="none">
                <a:solidFill>
                  <a:srgbClr val="1B00C0"/>
                </a:solidFill>
                <a:latin typeface="Calibri"/>
                <a:ea typeface="Calibri"/>
                <a:cs typeface="Calibri"/>
                <a:sym typeface="Calibri"/>
              </a:rPr>
              <a:t>&lt;/SCORINGGRIDS&gt;</a:t>
            </a:r>
          </a:p>
          <a:p>
            <a:pPr marL="189006" marR="0" lvl="0" indent="-269841" algn="l" rtl="0">
              <a:lnSpc>
                <a:spcPct val="70000"/>
              </a:lnSpc>
              <a:spcBef>
                <a:spcPts val="827"/>
              </a:spcBef>
              <a:spcAft>
                <a:spcPts val="0"/>
              </a:spcAft>
              <a:buClr>
                <a:schemeClr val="dk1"/>
              </a:buClr>
              <a:buSzPts val="1273"/>
              <a:buFont typeface="Arial"/>
              <a:buNone/>
            </a:pPr>
            <a:endParaRPr sz="1273" b="0" i="0" u="none" strike="noStrike" cap="none">
              <a:solidFill>
                <a:schemeClr val="dk1"/>
              </a:solidFill>
              <a:latin typeface="Calibri"/>
              <a:ea typeface="Calibri"/>
              <a:cs typeface="Calibri"/>
              <a:sym typeface="Calibri"/>
            </a:endParaRPr>
          </a:p>
          <a:p>
            <a:pPr marL="0" marR="0" lvl="0" indent="-150177" algn="l" rtl="0">
              <a:lnSpc>
                <a:spcPct val="70000"/>
              </a:lnSpc>
              <a:spcBef>
                <a:spcPts val="827"/>
              </a:spcBef>
              <a:spcAft>
                <a:spcPts val="0"/>
              </a:spcAft>
              <a:buClr>
                <a:schemeClr val="dk1"/>
              </a:buClr>
              <a:buSzPts val="2365"/>
              <a:buFont typeface="Arial"/>
              <a:buNone/>
            </a:pPr>
            <a:r>
              <a:rPr lang="en-US" sz="2365" b="0" i="0" u="sng" strike="noStrike" cap="none">
                <a:solidFill>
                  <a:schemeClr val="dk1"/>
                </a:solidFill>
                <a:latin typeface="Calibri"/>
                <a:ea typeface="Calibri"/>
                <a:cs typeface="Calibri"/>
                <a:sym typeface="Calibri"/>
              </a:rPr>
              <a:t>Sets up scoring the grid(s) around the ligand </a:t>
            </a:r>
          </a:p>
          <a:p>
            <a:pPr marL="0" marR="0" lvl="0" indent="-150177" algn="l" rtl="0">
              <a:lnSpc>
                <a:spcPct val="70000"/>
              </a:lnSpc>
              <a:spcBef>
                <a:spcPts val="827"/>
              </a:spcBef>
              <a:spcAft>
                <a:spcPts val="0"/>
              </a:spcAft>
              <a:buClr>
                <a:schemeClr val="dk1"/>
              </a:buClr>
              <a:buSzPts val="2365"/>
              <a:buFont typeface="Arial"/>
              <a:buNone/>
            </a:pPr>
            <a:r>
              <a:rPr lang="en-US" sz="2365" b="0" i="0" u="none" strike="noStrike" cap="none">
                <a:solidFill>
                  <a:schemeClr val="dk1"/>
                </a:solidFill>
                <a:latin typeface="Calibri"/>
                <a:ea typeface="Calibri"/>
                <a:cs typeface="Calibri"/>
                <a:sym typeface="Calibri"/>
              </a:rPr>
              <a:t>Ligand_chain: Identifies the ligand to build around (Typ</a:t>
            </a:r>
            <a:r>
              <a:rPr lang="en-US" sz="2365"/>
              <a:t>ically X)</a:t>
            </a:r>
          </a:p>
          <a:p>
            <a:pPr marL="0" marR="0" lvl="0" indent="-150177" algn="l" rtl="0">
              <a:lnSpc>
                <a:spcPct val="70000"/>
              </a:lnSpc>
              <a:spcBef>
                <a:spcPts val="827"/>
              </a:spcBef>
              <a:spcAft>
                <a:spcPts val="0"/>
              </a:spcAft>
              <a:buClr>
                <a:schemeClr val="dk1"/>
              </a:buClr>
              <a:buSzPts val="2365"/>
              <a:buFont typeface="Arial"/>
              <a:buNone/>
            </a:pPr>
            <a:endParaRPr sz="2365" b="0" i="0" u="none" strike="noStrike" cap="none">
              <a:solidFill>
                <a:schemeClr val="dk1"/>
              </a:solidFill>
              <a:latin typeface="Calibri"/>
              <a:ea typeface="Calibri"/>
              <a:cs typeface="Calibri"/>
              <a:sym typeface="Calibri"/>
            </a:endParaRPr>
          </a:p>
          <a:p>
            <a:pPr marL="0" marR="0" lvl="0" indent="-150177" algn="l" rtl="0">
              <a:lnSpc>
                <a:spcPct val="70000"/>
              </a:lnSpc>
              <a:spcBef>
                <a:spcPts val="827"/>
              </a:spcBef>
              <a:spcAft>
                <a:spcPts val="0"/>
              </a:spcAft>
              <a:buClr>
                <a:schemeClr val="dk1"/>
              </a:buClr>
              <a:buSzPts val="2365"/>
              <a:buFont typeface="Arial"/>
              <a:buNone/>
            </a:pPr>
            <a:r>
              <a:rPr lang="en-US" sz="2365" b="0" i="0" u="none" strike="noStrike" cap="none">
                <a:solidFill>
                  <a:schemeClr val="dk1"/>
                </a:solidFill>
                <a:latin typeface="Calibri"/>
                <a:ea typeface="Calibri"/>
                <a:cs typeface="Calibri"/>
                <a:sym typeface="Calibri"/>
              </a:rPr>
              <a:t>Width: Grid width to keep all atoms in </a:t>
            </a:r>
          </a:p>
          <a:p>
            <a:pPr marL="0" marR="0" lvl="0" indent="-150177" algn="l" rtl="0">
              <a:lnSpc>
                <a:spcPct val="70000"/>
              </a:lnSpc>
              <a:spcBef>
                <a:spcPts val="827"/>
              </a:spcBef>
              <a:spcAft>
                <a:spcPts val="0"/>
              </a:spcAft>
              <a:buClr>
                <a:schemeClr val="dk1"/>
              </a:buClr>
              <a:buSzPts val="2365"/>
              <a:buFont typeface="Arial"/>
              <a:buNone/>
            </a:pPr>
            <a:endParaRPr sz="2365" b="0" i="0" u="none" strike="noStrike" cap="none">
              <a:solidFill>
                <a:schemeClr val="dk1"/>
              </a:solidFill>
              <a:latin typeface="Calibri"/>
              <a:ea typeface="Calibri"/>
              <a:cs typeface="Calibri"/>
              <a:sym typeface="Calibri"/>
            </a:endParaRPr>
          </a:p>
          <a:p>
            <a:pPr marL="0" marR="0" lvl="0" indent="-150177" algn="l" rtl="0">
              <a:lnSpc>
                <a:spcPct val="70000"/>
              </a:lnSpc>
              <a:spcBef>
                <a:spcPts val="827"/>
              </a:spcBef>
              <a:spcAft>
                <a:spcPts val="0"/>
              </a:spcAft>
              <a:buClr>
                <a:schemeClr val="dk1"/>
              </a:buClr>
              <a:buSzPts val="2365"/>
              <a:buFont typeface="Arial"/>
              <a:buNone/>
            </a:pPr>
            <a:r>
              <a:rPr lang="en-US" sz="2365" b="0" i="0" u="none" strike="noStrike" cap="none">
                <a:solidFill>
                  <a:schemeClr val="dk1"/>
                </a:solidFill>
                <a:latin typeface="Calibri"/>
                <a:ea typeface="Calibri"/>
                <a:cs typeface="Calibri"/>
                <a:sym typeface="Calibri"/>
              </a:rPr>
              <a:t>GridType: Type of grid to use, classic grid is shape complementarity </a:t>
            </a:r>
          </a:p>
          <a:p>
            <a:pPr marL="0" marR="0" lvl="0" indent="-150177" algn="l" rtl="0">
              <a:lnSpc>
                <a:spcPct val="70000"/>
              </a:lnSpc>
              <a:spcBef>
                <a:spcPts val="827"/>
              </a:spcBef>
              <a:spcAft>
                <a:spcPts val="0"/>
              </a:spcAft>
              <a:buClr>
                <a:schemeClr val="dk1"/>
              </a:buClr>
              <a:buSzPts val="2365"/>
              <a:buFont typeface="Arial"/>
              <a:buNone/>
            </a:pPr>
            <a:endParaRPr sz="2365" b="0" i="0" u="none" strike="noStrike" cap="none">
              <a:solidFill>
                <a:schemeClr val="dk1"/>
              </a:solidFill>
              <a:latin typeface="Calibri"/>
              <a:ea typeface="Calibri"/>
              <a:cs typeface="Calibri"/>
              <a:sym typeface="Calibri"/>
            </a:endParaRPr>
          </a:p>
          <a:p>
            <a:pPr marL="0" marR="0" lvl="0" indent="-150177" algn="l" rtl="0">
              <a:lnSpc>
                <a:spcPct val="70000"/>
              </a:lnSpc>
              <a:spcBef>
                <a:spcPts val="827"/>
              </a:spcBef>
              <a:spcAft>
                <a:spcPts val="0"/>
              </a:spcAft>
              <a:buClr>
                <a:schemeClr val="dk1"/>
              </a:buClr>
              <a:buSzPts val="2365"/>
              <a:buFont typeface="Arial"/>
              <a:buNone/>
            </a:pPr>
            <a:r>
              <a:rPr lang="en-US" sz="2365" b="0" i="0" u="none" strike="noStrike" cap="none">
                <a:solidFill>
                  <a:schemeClr val="dk1"/>
                </a:solidFill>
                <a:latin typeface="Calibri"/>
                <a:ea typeface="Calibri"/>
                <a:cs typeface="Calibri"/>
                <a:sym typeface="Calibri"/>
              </a:rPr>
              <a:t>Weight: Scoring weight to use if we have multiple grids </a:t>
            </a:r>
          </a:p>
          <a:p>
            <a:pPr marL="189006" marR="0" lvl="0" indent="-189006" algn="l" rtl="0">
              <a:lnSpc>
                <a:spcPct val="70000"/>
              </a:lnSpc>
              <a:spcBef>
                <a:spcPts val="827"/>
              </a:spcBef>
              <a:buClr>
                <a:schemeClr val="dk1"/>
              </a:buClr>
              <a:buSzPts val="1273"/>
              <a:buFont typeface="Arial"/>
              <a:buNone/>
            </a:pPr>
            <a:endParaRPr sz="1273" b="0" i="0" u="none" strike="noStrike" cap="none">
              <a:solidFill>
                <a:schemeClr val="dk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Shape 301"/>
          <p:cNvSpPr txBox="1">
            <a:spLocks noGrp="1"/>
          </p:cNvSpPr>
          <p:nvPr>
            <p:ph type="body" idx="1"/>
          </p:nvPr>
        </p:nvSpPr>
        <p:spPr>
          <a:xfrm>
            <a:off x="239700" y="1583525"/>
            <a:ext cx="3648300" cy="5475300"/>
          </a:xfrm>
          <a:prstGeom prst="rect">
            <a:avLst/>
          </a:prstGeom>
        </p:spPr>
        <p:txBody>
          <a:bodyPr wrap="square" lIns="91425" tIns="91425" rIns="91425" bIns="91425" anchor="t" anchorCtr="0">
            <a:noAutofit/>
          </a:bodyPr>
          <a:lstStyle/>
          <a:p>
            <a:pPr marL="0" lvl="0" indent="0" rtl="0">
              <a:lnSpc>
                <a:spcPct val="100000"/>
              </a:lnSpc>
              <a:spcBef>
                <a:spcPts val="0"/>
              </a:spcBef>
              <a:buNone/>
            </a:pPr>
            <a:r>
              <a:rPr lang="en-US" sz="2000" b="1"/>
              <a:t>Center</a:t>
            </a:r>
            <a:r>
              <a:rPr lang="en-US" sz="2000"/>
              <a:t>: Initial center of ligand that acts as center of grids</a:t>
            </a:r>
          </a:p>
          <a:p>
            <a:pPr marL="0" lvl="0" indent="0" rtl="0">
              <a:lnSpc>
                <a:spcPct val="100000"/>
              </a:lnSpc>
              <a:spcBef>
                <a:spcPts val="0"/>
              </a:spcBef>
              <a:buClr>
                <a:srgbClr val="000000"/>
              </a:buClr>
              <a:buFont typeface="Arial"/>
              <a:buNone/>
            </a:pPr>
            <a:endParaRPr sz="2000"/>
          </a:p>
          <a:p>
            <a:pPr marL="0" lvl="0" indent="0" rtl="0">
              <a:lnSpc>
                <a:spcPct val="100000"/>
              </a:lnSpc>
              <a:spcBef>
                <a:spcPts val="0"/>
              </a:spcBef>
              <a:buNone/>
            </a:pPr>
            <a:r>
              <a:rPr lang="en-US" sz="2000">
                <a:solidFill>
                  <a:srgbClr val="1B00C0"/>
                </a:solidFill>
              </a:rPr>
              <a:t>Box size: The center of ligand cannot move outside this box</a:t>
            </a:r>
          </a:p>
          <a:p>
            <a:pPr marL="0" lvl="0" indent="0" rtl="0">
              <a:lnSpc>
                <a:spcPct val="100000"/>
              </a:lnSpc>
              <a:spcBef>
                <a:spcPts val="0"/>
              </a:spcBef>
              <a:buClr>
                <a:srgbClr val="000000"/>
              </a:buClr>
              <a:buFont typeface="Arial"/>
              <a:buNone/>
            </a:pPr>
            <a:endParaRPr sz="2000">
              <a:solidFill>
                <a:srgbClr val="1B00C0"/>
              </a:solidFill>
            </a:endParaRPr>
          </a:p>
          <a:p>
            <a:pPr marL="0" lvl="0" indent="0" rtl="0">
              <a:lnSpc>
                <a:spcPct val="100000"/>
              </a:lnSpc>
              <a:spcBef>
                <a:spcPts val="0"/>
              </a:spcBef>
              <a:buNone/>
            </a:pPr>
            <a:r>
              <a:rPr lang="en-US" sz="2000">
                <a:solidFill>
                  <a:srgbClr val="FF0000"/>
                </a:solidFill>
              </a:rPr>
              <a:t>Grid Width: No ligand atoms are allowed outside this box</a:t>
            </a:r>
          </a:p>
          <a:p>
            <a:pPr marL="0" lvl="0" indent="0" rtl="0">
              <a:lnSpc>
                <a:spcPct val="100000"/>
              </a:lnSpc>
              <a:spcBef>
                <a:spcPts val="0"/>
              </a:spcBef>
              <a:buClr>
                <a:srgbClr val="000000"/>
              </a:buClr>
              <a:buFont typeface="Arial"/>
              <a:buNone/>
            </a:pPr>
            <a:endParaRPr sz="2000">
              <a:solidFill>
                <a:srgbClr val="FF0000"/>
              </a:solidFill>
            </a:endParaRPr>
          </a:p>
          <a:p>
            <a:pPr marL="0" lvl="0" indent="0" rtl="0">
              <a:lnSpc>
                <a:spcPct val="100000"/>
              </a:lnSpc>
              <a:spcBef>
                <a:spcPts val="0"/>
              </a:spcBef>
              <a:buNone/>
            </a:pPr>
            <a:r>
              <a:rPr lang="en-US" sz="2000"/>
              <a:t>Translation: Random 3D translation between 0 and move distance (Gaussian distribution)</a:t>
            </a:r>
          </a:p>
          <a:p>
            <a:pPr marL="0" lvl="0" indent="0" rtl="0">
              <a:lnSpc>
                <a:spcPct val="100000"/>
              </a:lnSpc>
              <a:spcBef>
                <a:spcPts val="0"/>
              </a:spcBef>
              <a:buClr>
                <a:srgbClr val="000000"/>
              </a:buClr>
              <a:buFont typeface="Arial"/>
              <a:buNone/>
            </a:pPr>
            <a:endParaRPr sz="2000"/>
          </a:p>
          <a:p>
            <a:pPr marL="0" lvl="0" indent="0" rtl="0">
              <a:lnSpc>
                <a:spcPct val="100000"/>
              </a:lnSpc>
              <a:spcBef>
                <a:spcPts val="0"/>
              </a:spcBef>
              <a:buClr>
                <a:srgbClr val="000000"/>
              </a:buClr>
              <a:buFont typeface="Arial"/>
              <a:buNone/>
            </a:pPr>
            <a:r>
              <a:rPr lang="en-US" sz="2000"/>
              <a:t>Rotation: Random 3D rotation between 0 and angle</a:t>
            </a:r>
          </a:p>
          <a:p>
            <a:pPr marL="0" lvl="0" indent="0" rtl="0">
              <a:lnSpc>
                <a:spcPct val="100000"/>
              </a:lnSpc>
              <a:spcBef>
                <a:spcPts val="0"/>
              </a:spcBef>
              <a:buClr>
                <a:srgbClr val="000000"/>
              </a:buClr>
              <a:buFont typeface="Arial"/>
              <a:buNone/>
            </a:pPr>
            <a:r>
              <a:rPr lang="en-US" sz="2000"/>
              <a:t>(Gaussian distribution)</a:t>
            </a:r>
          </a:p>
          <a:p>
            <a:pPr marL="189006" lvl="0" indent="-42003">
              <a:spcBef>
                <a:spcPts val="0"/>
              </a:spcBef>
              <a:buNone/>
            </a:pPr>
            <a:endParaRPr/>
          </a:p>
        </p:txBody>
      </p:sp>
      <p:grpSp>
        <p:nvGrpSpPr>
          <p:cNvPr id="302" name="Shape 302"/>
          <p:cNvGrpSpPr/>
          <p:nvPr/>
        </p:nvGrpSpPr>
        <p:grpSpPr>
          <a:xfrm>
            <a:off x="4960991" y="2398764"/>
            <a:ext cx="4289070" cy="4072839"/>
            <a:chOff x="5948474" y="4040709"/>
            <a:chExt cx="3322800" cy="3198900"/>
          </a:xfrm>
        </p:grpSpPr>
        <p:sp>
          <p:nvSpPr>
            <p:cNvPr id="303" name="Shape 303"/>
            <p:cNvSpPr/>
            <p:nvPr/>
          </p:nvSpPr>
          <p:spPr>
            <a:xfrm>
              <a:off x="5948474" y="4040709"/>
              <a:ext cx="3322800" cy="3198900"/>
            </a:xfrm>
            <a:prstGeom prst="ellipse">
              <a:avLst/>
            </a:prstGeom>
            <a:solidFill>
              <a:srgbClr val="FF0000"/>
            </a:solidFill>
            <a:ln w="12700" cap="flat" cmpd="sng">
              <a:solidFill>
                <a:srgbClr val="42719B"/>
              </a:solidFill>
              <a:prstDash val="solid"/>
              <a:miter lim="800000"/>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r>
                <a:rPr lang="en-US" sz="1800">
                  <a:solidFill>
                    <a:schemeClr val="lt1"/>
                  </a:solidFill>
                </a:rPr>
                <a:t>zz</a:t>
              </a:r>
            </a:p>
          </p:txBody>
        </p:sp>
        <p:sp>
          <p:nvSpPr>
            <p:cNvPr id="304" name="Shape 304"/>
            <p:cNvSpPr/>
            <p:nvPr/>
          </p:nvSpPr>
          <p:spPr>
            <a:xfrm>
              <a:off x="6640203" y="4667982"/>
              <a:ext cx="1926336" cy="1887870"/>
            </a:xfrm>
            <a:prstGeom prst="ellipse">
              <a:avLst/>
            </a:prstGeom>
            <a:solidFill>
              <a:srgbClr val="1B00C0"/>
            </a:solidFill>
            <a:ln w="12700" cap="flat" cmpd="sng">
              <a:solidFill>
                <a:srgbClr val="42719B"/>
              </a:solidFill>
              <a:prstDash val="solid"/>
              <a:miter lim="800000"/>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05" name="Shape 305"/>
            <p:cNvGrpSpPr/>
            <p:nvPr/>
          </p:nvGrpSpPr>
          <p:grpSpPr>
            <a:xfrm>
              <a:off x="6854691" y="4853912"/>
              <a:ext cx="1510500" cy="1361400"/>
              <a:chOff x="6854754" y="4854162"/>
              <a:chExt cx="1510500" cy="1361400"/>
            </a:xfrm>
          </p:grpSpPr>
          <p:sp>
            <p:nvSpPr>
              <p:cNvPr id="306" name="Shape 306"/>
              <p:cNvSpPr/>
              <p:nvPr/>
            </p:nvSpPr>
            <p:spPr>
              <a:xfrm>
                <a:off x="6854754" y="4854162"/>
                <a:ext cx="1510500" cy="1361400"/>
              </a:xfrm>
              <a:prstGeom prst="star5">
                <a:avLst>
                  <a:gd name="adj" fmla="val 19098"/>
                  <a:gd name="hf" fmla="val 105146"/>
                  <a:gd name="vf" fmla="val 110557"/>
                </a:avLst>
              </a:prstGeom>
              <a:solidFill>
                <a:schemeClr val="lt1"/>
              </a:solidFill>
              <a:ln w="12700" cap="flat" cmpd="sng">
                <a:solidFill>
                  <a:srgbClr val="42719B"/>
                </a:solidFill>
                <a:prstDash val="solid"/>
                <a:miter lim="800000"/>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07" name="Shape 307"/>
              <p:cNvSpPr/>
              <p:nvPr/>
            </p:nvSpPr>
            <p:spPr>
              <a:xfrm>
                <a:off x="7433725" y="5453212"/>
                <a:ext cx="339300" cy="317400"/>
              </a:xfrm>
              <a:prstGeom prst="ellipse">
                <a:avLst/>
              </a:prstGeom>
              <a:solidFill>
                <a:schemeClr val="dk1"/>
              </a:solidFill>
              <a:ln w="12700" cap="flat" cmpd="sng">
                <a:solidFill>
                  <a:srgbClr val="42719B"/>
                </a:solidFill>
                <a:prstDash val="solid"/>
                <a:miter lim="800000"/>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4800">
                  <a:solidFill>
                    <a:schemeClr val="lt1"/>
                  </a:solidFill>
                  <a:latin typeface="Arial"/>
                  <a:ea typeface="Arial"/>
                  <a:cs typeface="Arial"/>
                  <a:sym typeface="Arial"/>
                </a:endParaRPr>
              </a:p>
            </p:txBody>
          </p:sp>
        </p:grpSp>
      </p:grpSp>
      <p:sp>
        <p:nvSpPr>
          <p:cNvPr id="308" name="Shape 308"/>
          <p:cNvSpPr txBox="1">
            <a:spLocks noGrp="1"/>
          </p:cNvSpPr>
          <p:nvPr>
            <p:ph type="title"/>
          </p:nvPr>
        </p:nvSpPr>
        <p:spPr>
          <a:xfrm>
            <a:off x="2933775" y="107575"/>
            <a:ext cx="4289100" cy="1240200"/>
          </a:xfrm>
          <a:prstGeom prst="rect">
            <a:avLst/>
          </a:prstGeom>
          <a:noFill/>
          <a:ln>
            <a:noFill/>
          </a:ln>
        </p:spPr>
        <p:txBody>
          <a:bodyPr wrap="square" lIns="91425" tIns="45700" rIns="91425" bIns="45700" anchor="ctr" anchorCtr="0">
            <a:noAutofit/>
          </a:bodyPr>
          <a:lstStyle/>
          <a:p>
            <a:pPr marL="0" marR="0" lvl="0" indent="-317500" algn="ctr" rtl="0">
              <a:lnSpc>
                <a:spcPct val="90000"/>
              </a:lnSpc>
              <a:spcBef>
                <a:spcPts val="0"/>
              </a:spcBef>
              <a:buClr>
                <a:schemeClr val="dk1"/>
              </a:buClr>
              <a:buSzPts val="5000"/>
              <a:buFont typeface="Calibri"/>
              <a:buNone/>
            </a:pPr>
            <a:r>
              <a:rPr lang="en-US" sz="5000" b="0" i="0" u="none" strike="noStrike" cap="none">
                <a:solidFill>
                  <a:schemeClr val="dk1"/>
                </a:solidFill>
                <a:latin typeface="Calibri"/>
                <a:ea typeface="Calibri"/>
                <a:cs typeface="Calibri"/>
                <a:sym typeface="Calibri"/>
              </a:rPr>
              <a:t>Transform Step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Shape 313"/>
          <p:cNvSpPr txBox="1">
            <a:spLocks noGrp="1"/>
          </p:cNvSpPr>
          <p:nvPr>
            <p:ph type="title"/>
          </p:nvPr>
        </p:nvSpPr>
        <p:spPr>
          <a:xfrm>
            <a:off x="693013" y="-71973"/>
            <a:ext cx="8694600" cy="1232700"/>
          </a:xfrm>
          <a:prstGeom prst="rect">
            <a:avLst/>
          </a:prstGeom>
          <a:noFill/>
          <a:ln>
            <a:noFill/>
          </a:ln>
        </p:spPr>
        <p:txBody>
          <a:bodyPr wrap="square" lIns="91425" tIns="45700" rIns="91425" bIns="45700" anchor="ctr" anchorCtr="0">
            <a:noAutofit/>
          </a:bodyPr>
          <a:lstStyle/>
          <a:p>
            <a:pPr marL="0" marR="0" lvl="0" indent="-381000" algn="ctr" rtl="0">
              <a:lnSpc>
                <a:spcPct val="90000"/>
              </a:lnSpc>
              <a:spcBef>
                <a:spcPts val="0"/>
              </a:spcBef>
              <a:buClr>
                <a:schemeClr val="dk1"/>
              </a:buClr>
              <a:buSzPts val="6000"/>
              <a:buFont typeface="Calibri"/>
              <a:buNone/>
            </a:pPr>
            <a:r>
              <a:rPr lang="en-US" sz="6000" b="0" i="0" u="none" strike="noStrike" cap="none">
                <a:solidFill>
                  <a:schemeClr val="dk1"/>
                </a:solidFill>
                <a:latin typeface="Calibri"/>
                <a:ea typeface="Calibri"/>
                <a:cs typeface="Calibri"/>
                <a:sym typeface="Calibri"/>
              </a:rPr>
              <a:t>Transform</a:t>
            </a:r>
          </a:p>
        </p:txBody>
      </p:sp>
      <p:sp>
        <p:nvSpPr>
          <p:cNvPr id="314" name="Shape 314"/>
          <p:cNvSpPr txBox="1">
            <a:spLocks noGrp="1"/>
          </p:cNvSpPr>
          <p:nvPr>
            <p:ph type="body" idx="1"/>
          </p:nvPr>
        </p:nvSpPr>
        <p:spPr>
          <a:xfrm>
            <a:off x="315900" y="1160725"/>
            <a:ext cx="9699300" cy="6220500"/>
          </a:xfrm>
          <a:prstGeom prst="rect">
            <a:avLst/>
          </a:prstGeom>
          <a:noFill/>
          <a:ln>
            <a:noFill/>
          </a:ln>
        </p:spPr>
        <p:txBody>
          <a:bodyPr wrap="square" lIns="91425" tIns="45700" rIns="91425" bIns="45700" anchor="t" anchorCtr="0">
            <a:noAutofit/>
          </a:bodyPr>
          <a:lstStyle/>
          <a:p>
            <a:pPr marL="189006" marR="0" lvl="0" indent="-367123" algn="l" rtl="0">
              <a:lnSpc>
                <a:spcPct val="70000"/>
              </a:lnSpc>
              <a:spcBef>
                <a:spcPts val="0"/>
              </a:spcBef>
              <a:spcAft>
                <a:spcPts val="0"/>
              </a:spcAft>
              <a:buClr>
                <a:srgbClr val="1B00C0"/>
              </a:buClr>
              <a:buSzPts val="2805"/>
              <a:buFont typeface="Arial"/>
              <a:buNone/>
            </a:pPr>
            <a:r>
              <a:rPr lang="en-US" sz="2805" b="0" i="0" u="none" strike="noStrike" cap="none">
                <a:solidFill>
                  <a:srgbClr val="1B00C0"/>
                </a:solidFill>
                <a:latin typeface="Calibri"/>
                <a:ea typeface="Calibri"/>
                <a:cs typeface="Calibri"/>
                <a:sym typeface="Calibri"/>
              </a:rPr>
              <a:t>&lt;Transform name=(string) chain=(string) box_size=(float) move_distance=(float) angle=(float) cycles=(int) repeats=(int) temperature=(float)/&gt;</a:t>
            </a:r>
          </a:p>
          <a:p>
            <a:pPr marL="189006" marR="0" lvl="0" indent="-269841" algn="l" rtl="0">
              <a:lnSpc>
                <a:spcPct val="70000"/>
              </a:lnSpc>
              <a:spcBef>
                <a:spcPts val="827"/>
              </a:spcBef>
              <a:spcAft>
                <a:spcPts val="0"/>
              </a:spcAft>
              <a:buClr>
                <a:schemeClr val="dk1"/>
              </a:buClr>
              <a:buSzPts val="1273"/>
              <a:buFont typeface="Arial"/>
              <a:buNone/>
            </a:pPr>
            <a:endParaRPr sz="1273" b="0" i="0" u="none" strike="noStrike" cap="none">
              <a:solidFill>
                <a:schemeClr val="dk1"/>
              </a:solidFill>
              <a:latin typeface="Calibri"/>
              <a:ea typeface="Calibri"/>
              <a:cs typeface="Calibri"/>
              <a:sym typeface="Calibri"/>
            </a:endParaRPr>
          </a:p>
          <a:p>
            <a:pPr marL="0" marR="0" lvl="0" indent="-178117" algn="l" rtl="0">
              <a:lnSpc>
                <a:spcPct val="70000"/>
              </a:lnSpc>
              <a:spcBef>
                <a:spcPts val="827"/>
              </a:spcBef>
              <a:spcAft>
                <a:spcPts val="0"/>
              </a:spcAft>
              <a:buClr>
                <a:schemeClr val="dk1"/>
              </a:buClr>
              <a:buSzPts val="2805"/>
              <a:buFont typeface="Arial"/>
              <a:buNone/>
            </a:pPr>
            <a:r>
              <a:rPr lang="en-US" sz="2400" b="0" i="0" u="sng" strike="noStrike" cap="none">
                <a:solidFill>
                  <a:schemeClr val="dk1"/>
                </a:solidFill>
                <a:latin typeface="Calibri"/>
                <a:ea typeface="Calibri"/>
                <a:cs typeface="Calibri"/>
                <a:sym typeface="Calibri"/>
              </a:rPr>
              <a:t>Monte Carlo transformation of ligand in grid</a:t>
            </a:r>
          </a:p>
          <a:p>
            <a:pPr marL="0" marR="0" lvl="0" indent="-178117" algn="l" rtl="0">
              <a:lnSpc>
                <a:spcPct val="70000"/>
              </a:lnSpc>
              <a:spcBef>
                <a:spcPts val="827"/>
              </a:spcBef>
              <a:spcAft>
                <a:spcPts val="0"/>
              </a:spcAft>
              <a:buClr>
                <a:schemeClr val="dk1"/>
              </a:buClr>
              <a:buSzPts val="2805"/>
              <a:buFont typeface="Arial"/>
              <a:buNone/>
            </a:pPr>
            <a:r>
              <a:rPr lang="en-US" sz="2400" b="0" i="0" u="none" strike="noStrike" cap="none">
                <a:solidFill>
                  <a:schemeClr val="dk1"/>
                </a:solidFill>
                <a:latin typeface="Calibri"/>
                <a:ea typeface="Calibri"/>
                <a:cs typeface="Calibri"/>
                <a:sym typeface="Calibri"/>
              </a:rPr>
              <a:t>- Chain: Ligand chain to move</a:t>
            </a:r>
          </a:p>
          <a:p>
            <a:pPr marL="0" marR="0" lvl="0" indent="-178117" algn="l" rtl="0">
              <a:lnSpc>
                <a:spcPct val="70000"/>
              </a:lnSpc>
              <a:spcBef>
                <a:spcPts val="827"/>
              </a:spcBef>
              <a:spcAft>
                <a:spcPts val="0"/>
              </a:spcAft>
              <a:buClr>
                <a:schemeClr val="dk1"/>
              </a:buClr>
              <a:buSzPts val="2805"/>
              <a:buFont typeface="Arial"/>
              <a:buNone/>
            </a:pPr>
            <a:r>
              <a:rPr lang="en-US" sz="2400" b="0" i="0" u="none" strike="noStrike" cap="none">
                <a:solidFill>
                  <a:schemeClr val="dk1"/>
                </a:solidFill>
                <a:latin typeface="Calibri"/>
                <a:ea typeface="Calibri"/>
                <a:cs typeface="Calibri"/>
                <a:sym typeface="Calibri"/>
              </a:rPr>
              <a:t>- Box_size: Distance from starting position to restrain ligand center </a:t>
            </a:r>
          </a:p>
          <a:p>
            <a:pPr marL="0" marR="0" lvl="0" indent="-178117" algn="l" rtl="0">
              <a:lnSpc>
                <a:spcPct val="70000"/>
              </a:lnSpc>
              <a:spcBef>
                <a:spcPts val="827"/>
              </a:spcBef>
              <a:spcAft>
                <a:spcPts val="0"/>
              </a:spcAft>
              <a:buClr>
                <a:schemeClr val="dk1"/>
              </a:buClr>
              <a:buSzPts val="2805"/>
              <a:buFont typeface="Arial"/>
              <a:buNone/>
            </a:pPr>
            <a:r>
              <a:rPr lang="en-US" sz="2400" b="0" i="0" u="none" strike="noStrike" cap="none">
                <a:solidFill>
                  <a:schemeClr val="dk1"/>
                </a:solidFill>
                <a:latin typeface="Calibri"/>
                <a:ea typeface="Calibri"/>
                <a:cs typeface="Calibri"/>
                <a:sym typeface="Calibri"/>
              </a:rPr>
              <a:t>- Move_distance: Max translational distance of a single move</a:t>
            </a:r>
          </a:p>
          <a:p>
            <a:pPr marL="0" marR="0" lvl="0" indent="-178117" algn="l" rtl="0">
              <a:lnSpc>
                <a:spcPct val="70000"/>
              </a:lnSpc>
              <a:spcBef>
                <a:spcPts val="827"/>
              </a:spcBef>
              <a:spcAft>
                <a:spcPts val="0"/>
              </a:spcAft>
              <a:buClr>
                <a:schemeClr val="dk1"/>
              </a:buClr>
              <a:buSzPts val="2805"/>
              <a:buFont typeface="Arial"/>
              <a:buNone/>
            </a:pPr>
            <a:r>
              <a:rPr lang="en-US" sz="2400" b="0" i="0" u="none" strike="noStrike" cap="none">
                <a:solidFill>
                  <a:schemeClr val="dk1"/>
                </a:solidFill>
                <a:latin typeface="Calibri"/>
                <a:ea typeface="Calibri"/>
                <a:cs typeface="Calibri"/>
                <a:sym typeface="Calibri"/>
              </a:rPr>
              <a:t>- Angle: Max angular rotation of a single move </a:t>
            </a:r>
          </a:p>
          <a:p>
            <a:pPr marL="0" marR="0" lvl="0" indent="-178117" algn="l" rtl="0">
              <a:lnSpc>
                <a:spcPct val="70000"/>
              </a:lnSpc>
              <a:spcBef>
                <a:spcPts val="827"/>
              </a:spcBef>
              <a:spcAft>
                <a:spcPts val="0"/>
              </a:spcAft>
              <a:buClr>
                <a:schemeClr val="dk1"/>
              </a:buClr>
              <a:buSzPts val="2805"/>
              <a:buFont typeface="Arial"/>
              <a:buNone/>
            </a:pPr>
            <a:r>
              <a:rPr lang="en-US" sz="2400" b="0" i="0" u="none" strike="noStrike" cap="none">
                <a:solidFill>
                  <a:schemeClr val="dk1"/>
                </a:solidFill>
                <a:latin typeface="Calibri"/>
                <a:ea typeface="Calibri"/>
                <a:cs typeface="Calibri"/>
                <a:sym typeface="Calibri"/>
              </a:rPr>
              <a:t>- Cycles: Number of Monte Carlo steps to perform</a:t>
            </a:r>
          </a:p>
          <a:p>
            <a:pPr marL="0" marR="0" lvl="0" indent="-178117" algn="l" rtl="0">
              <a:lnSpc>
                <a:spcPct val="70000"/>
              </a:lnSpc>
              <a:spcBef>
                <a:spcPts val="827"/>
              </a:spcBef>
              <a:spcAft>
                <a:spcPts val="0"/>
              </a:spcAft>
              <a:buClr>
                <a:schemeClr val="dk1"/>
              </a:buClr>
              <a:buSzPts val="2805"/>
              <a:buFont typeface="Arial"/>
              <a:buNone/>
            </a:pPr>
            <a:r>
              <a:rPr lang="en-US" sz="2400" b="0" i="0" u="none" strike="noStrike" cap="none">
                <a:solidFill>
                  <a:schemeClr val="dk1"/>
                </a:solidFill>
                <a:latin typeface="Calibri"/>
                <a:ea typeface="Calibri"/>
                <a:cs typeface="Calibri"/>
                <a:sym typeface="Calibri"/>
              </a:rPr>
              <a:t>- Repeats: Number of times to perform cycles from starting position </a:t>
            </a:r>
          </a:p>
          <a:p>
            <a:pPr marL="0" marR="0" lvl="0" indent="279082" algn="l" rtl="0">
              <a:lnSpc>
                <a:spcPct val="70000"/>
              </a:lnSpc>
              <a:spcBef>
                <a:spcPts val="827"/>
              </a:spcBef>
              <a:spcAft>
                <a:spcPts val="0"/>
              </a:spcAft>
              <a:buClr>
                <a:schemeClr val="dk1"/>
              </a:buClr>
              <a:buSzPts val="2805"/>
              <a:buFont typeface="Arial"/>
              <a:buNone/>
            </a:pPr>
            <a:r>
              <a:rPr lang="en-US" sz="2400" b="0" i="0" u="none" strike="noStrike" cap="none">
                <a:solidFill>
                  <a:schemeClr val="dk1"/>
                </a:solidFill>
                <a:latin typeface="Calibri"/>
                <a:ea typeface="Calibri"/>
                <a:cs typeface="Calibri"/>
                <a:sym typeface="Calibri"/>
              </a:rPr>
              <a:t>(EX:</a:t>
            </a:r>
            <a:r>
              <a:rPr lang="en-US" sz="2400"/>
              <a:t> </a:t>
            </a:r>
            <a:r>
              <a:rPr lang="en-US" sz="2400" b="0" i="0" u="none" strike="noStrike" cap="none">
                <a:solidFill>
                  <a:schemeClr val="dk1"/>
                </a:solidFill>
                <a:latin typeface="Calibri"/>
                <a:ea typeface="Calibri"/>
                <a:cs typeface="Calibri"/>
                <a:sym typeface="Calibri"/>
              </a:rPr>
              <a:t>3 repeats of 500 cycles means 1500 total steps)</a:t>
            </a:r>
          </a:p>
          <a:p>
            <a:pPr marL="0" marR="0" lvl="0" indent="-178117" algn="l" rtl="0">
              <a:lnSpc>
                <a:spcPct val="70000"/>
              </a:lnSpc>
              <a:spcBef>
                <a:spcPts val="827"/>
              </a:spcBef>
              <a:spcAft>
                <a:spcPts val="0"/>
              </a:spcAft>
              <a:buClr>
                <a:schemeClr val="dk1"/>
              </a:buClr>
              <a:buSzPts val="2805"/>
              <a:buFont typeface="Arial"/>
              <a:buNone/>
            </a:pPr>
            <a:r>
              <a:rPr lang="en-US" sz="2400" b="0" i="0" u="none" strike="noStrike" cap="none">
                <a:solidFill>
                  <a:schemeClr val="dk1"/>
                </a:solidFill>
                <a:latin typeface="Calibri"/>
                <a:ea typeface="Calibri"/>
                <a:cs typeface="Calibri"/>
                <a:sym typeface="Calibri"/>
              </a:rPr>
              <a:t>- Temperature: Factor that controls determining how often an unfavorable move is accepted by Monte Carlo</a:t>
            </a:r>
          </a:p>
          <a:p>
            <a:pPr marL="189006" marR="0" lvl="0" indent="-189006" algn="l" rtl="0">
              <a:lnSpc>
                <a:spcPct val="70000"/>
              </a:lnSpc>
              <a:spcBef>
                <a:spcPts val="827"/>
              </a:spcBef>
              <a:buClr>
                <a:schemeClr val="dk1"/>
              </a:buClr>
              <a:buSzPts val="1273"/>
              <a:buFont typeface="Arial"/>
              <a:buNone/>
            </a:pPr>
            <a:endParaRPr sz="1273" b="0" i="0" u="none" strike="noStrike" cap="none">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693043" y="122237"/>
            <a:ext cx="8694539" cy="1461188"/>
          </a:xfrm>
          <a:prstGeom prst="rect">
            <a:avLst/>
          </a:prstGeom>
          <a:noFill/>
          <a:ln>
            <a:noFill/>
          </a:ln>
        </p:spPr>
        <p:txBody>
          <a:bodyPr wrap="square" lIns="91425" tIns="45700" rIns="91425" bIns="45700" anchor="ctr" anchorCtr="0">
            <a:noAutofit/>
          </a:bodyPr>
          <a:lstStyle/>
          <a:p>
            <a:pPr marL="0" marR="0" lvl="0" indent="-317500" algn="ctr" rtl="0">
              <a:lnSpc>
                <a:spcPct val="90000"/>
              </a:lnSpc>
              <a:spcBef>
                <a:spcPts val="0"/>
              </a:spcBef>
              <a:buClr>
                <a:schemeClr val="dk1"/>
              </a:buClr>
              <a:buSzPts val="5000"/>
              <a:buFont typeface="Calibri"/>
              <a:buNone/>
            </a:pPr>
            <a:r>
              <a:rPr lang="en-US" sz="5000" b="0" i="0" u="none" strike="noStrike" cap="none">
                <a:solidFill>
                  <a:schemeClr val="dk1"/>
                </a:solidFill>
                <a:latin typeface="Calibri"/>
                <a:ea typeface="Calibri"/>
                <a:cs typeface="Calibri"/>
                <a:sym typeface="Calibri"/>
              </a:rPr>
              <a:t>Ligand Docking and Rosetta</a:t>
            </a:r>
          </a:p>
        </p:txBody>
      </p:sp>
      <p:pic>
        <p:nvPicPr>
          <p:cNvPr id="97" name="Shape 97" descr="LizGPCRDock.gif"/>
          <p:cNvPicPr preferRelativeResize="0">
            <a:picLocks noGrp="1"/>
          </p:cNvPicPr>
          <p:nvPr>
            <p:ph type="body" idx="1"/>
          </p:nvPr>
        </p:nvPicPr>
        <p:blipFill rotWithShape="1">
          <a:blip r:embed="rId3">
            <a:alphaModFix/>
          </a:blip>
          <a:srcRect/>
          <a:stretch/>
        </p:blipFill>
        <p:spPr>
          <a:xfrm>
            <a:off x="1763712" y="1951037"/>
            <a:ext cx="6237768" cy="4876800"/>
          </a:xfrm>
          <a:prstGeom prst="rect">
            <a:avLst/>
          </a:prstGeom>
          <a:noFill/>
          <a:ln>
            <a:noFill/>
          </a:ln>
        </p:spPr>
      </p:pic>
      <p:sp>
        <p:nvSpPr>
          <p:cNvPr id="98" name="Shape 98"/>
          <p:cNvSpPr txBox="1"/>
          <p:nvPr/>
        </p:nvSpPr>
        <p:spPr>
          <a:xfrm>
            <a:off x="-1" y="6959511"/>
            <a:ext cx="10080625" cy="461665"/>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dk1"/>
                </a:solidFill>
                <a:latin typeface="Arial"/>
                <a:ea typeface="Arial"/>
                <a:cs typeface="Arial"/>
                <a:sym typeface="Arial"/>
              </a:rPr>
              <a:t>K. J. Gregory </a:t>
            </a:r>
            <a:r>
              <a:rPr lang="en-US" sz="1200" b="0" i="1" u="none" strike="noStrike" cap="none">
                <a:solidFill>
                  <a:schemeClr val="dk1"/>
                </a:solidFill>
                <a:latin typeface="Arial"/>
                <a:ea typeface="Arial"/>
                <a:cs typeface="Arial"/>
                <a:sym typeface="Arial"/>
              </a:rPr>
              <a:t>et al.</a:t>
            </a:r>
            <a:r>
              <a:rPr lang="en-US" sz="1200" b="0" i="0" u="none" strike="noStrike" cap="none">
                <a:solidFill>
                  <a:schemeClr val="dk1"/>
                </a:solidFill>
                <a:latin typeface="Arial"/>
                <a:ea typeface="Arial"/>
                <a:cs typeface="Arial"/>
                <a:sym typeface="Arial"/>
              </a:rPr>
              <a:t>, Probing the metabotropic glutamate receptor 5 (mGlu5) positive allosteric modulator (PAM) binding pocket: discovery of point mutations that engender a “molecular switch” in PAM pharmacology., </a:t>
            </a:r>
            <a:r>
              <a:rPr lang="en-US" sz="1200" b="0" i="1" u="none" strike="noStrike" cap="none">
                <a:solidFill>
                  <a:schemeClr val="dk1"/>
                </a:solidFill>
                <a:latin typeface="Arial"/>
                <a:ea typeface="Arial"/>
                <a:cs typeface="Arial"/>
                <a:sym typeface="Arial"/>
              </a:rPr>
              <a:t>Molecular pharmacology</a:t>
            </a:r>
            <a:r>
              <a:rPr lang="en-US" sz="1200" b="0" i="0" u="none" strike="noStrike" cap="none">
                <a:solidFill>
                  <a:schemeClr val="dk1"/>
                </a:solidFill>
                <a:latin typeface="Arial"/>
                <a:ea typeface="Arial"/>
                <a:cs typeface="Arial"/>
                <a:sym typeface="Arial"/>
              </a:rPr>
              <a:t> </a:t>
            </a:r>
            <a:r>
              <a:rPr lang="en-US" sz="1200" b="1" i="0" u="none" strike="noStrike" cap="none">
                <a:solidFill>
                  <a:schemeClr val="dk1"/>
                </a:solidFill>
                <a:latin typeface="Arial"/>
                <a:ea typeface="Arial"/>
                <a:cs typeface="Arial"/>
                <a:sym typeface="Arial"/>
              </a:rPr>
              <a:t>83</a:t>
            </a:r>
            <a:r>
              <a:rPr lang="en-US" sz="1200" b="0" i="0" u="none" strike="noStrike" cap="none">
                <a:solidFill>
                  <a:schemeClr val="dk1"/>
                </a:solidFill>
                <a:latin typeface="Arial"/>
                <a:ea typeface="Arial"/>
                <a:cs typeface="Arial"/>
                <a:sym typeface="Arial"/>
              </a:rPr>
              <a:t>, 991–1006 (2013).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grpSp>
        <p:nvGrpSpPr>
          <p:cNvPr id="320" name="Shape 320"/>
          <p:cNvGrpSpPr/>
          <p:nvPr/>
        </p:nvGrpSpPr>
        <p:grpSpPr>
          <a:xfrm>
            <a:off x="620714" y="1876267"/>
            <a:ext cx="3657599" cy="5331138"/>
            <a:chOff x="0" y="1430"/>
            <a:chExt cx="3657599" cy="5331138"/>
          </a:xfrm>
        </p:grpSpPr>
        <p:sp>
          <p:nvSpPr>
            <p:cNvPr id="321" name="Shape 321"/>
            <p:cNvSpPr/>
            <p:nvPr/>
          </p:nvSpPr>
          <p:spPr>
            <a:xfrm>
              <a:off x="0" y="1430"/>
              <a:ext cx="3657599" cy="962132"/>
            </a:xfrm>
            <a:prstGeom prst="roundRect">
              <a:avLst>
                <a:gd name="adj" fmla="val 10000"/>
              </a:avLst>
            </a:prstGeom>
            <a:solidFill>
              <a:srgbClr val="599BD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322" name="Shape 322"/>
            <p:cNvSpPr txBox="1"/>
            <p:nvPr/>
          </p:nvSpPr>
          <p:spPr>
            <a:xfrm>
              <a:off x="28180" y="29610"/>
              <a:ext cx="3601239" cy="905772"/>
            </a:xfrm>
            <a:prstGeom prst="rect">
              <a:avLst/>
            </a:prstGeom>
            <a:noFill/>
            <a:ln>
              <a:noFill/>
            </a:ln>
          </p:spPr>
          <p:txBody>
            <a:bodyPr wrap="square" lIns="95250" tIns="95250" rIns="95250" bIns="95250" anchor="ctr" anchorCtr="0">
              <a:noAutofit/>
            </a:bodyPr>
            <a:lstStyle/>
            <a:p>
              <a:pPr marL="0" marR="0" lvl="0" indent="0" algn="ctr" rtl="0">
                <a:lnSpc>
                  <a:spcPct val="90000"/>
                </a:lnSpc>
                <a:spcBef>
                  <a:spcPts val="0"/>
                </a:spcBef>
                <a:spcAft>
                  <a:spcPts val="0"/>
                </a:spcAft>
                <a:buNone/>
              </a:pPr>
              <a:r>
                <a:rPr lang="en-US" sz="2500">
                  <a:solidFill>
                    <a:schemeClr val="lt1"/>
                  </a:solidFill>
                  <a:latin typeface="Arial"/>
                  <a:ea typeface="Arial"/>
                  <a:cs typeface="Arial"/>
                  <a:sym typeface="Arial"/>
                </a:rPr>
                <a:t>Initial placement</a:t>
              </a:r>
            </a:p>
          </p:txBody>
        </p:sp>
        <p:sp>
          <p:nvSpPr>
            <p:cNvPr id="323" name="Shape 323"/>
            <p:cNvSpPr/>
            <p:nvPr/>
          </p:nvSpPr>
          <p:spPr>
            <a:xfrm rot="5400000">
              <a:off x="1643473" y="988273"/>
              <a:ext cx="370651" cy="444782"/>
            </a:xfrm>
            <a:prstGeom prst="rightArrow">
              <a:avLst>
                <a:gd name="adj1" fmla="val 60000"/>
                <a:gd name="adj2" fmla="val 50000"/>
              </a:avLst>
            </a:prstGeom>
            <a:solidFill>
              <a:srgbClr val="B3CAE7"/>
            </a:solidFill>
            <a:ln>
              <a:noFill/>
            </a:ln>
          </p:spPr>
          <p:txBody>
            <a:bodyPr wrap="square" lIns="91425" tIns="91425" rIns="91425" bIns="91425" anchor="ctr" anchorCtr="0">
              <a:noAutofit/>
            </a:bodyPr>
            <a:lstStyle/>
            <a:p>
              <a:pPr marL="0" lvl="0" indent="0">
                <a:spcBef>
                  <a:spcPts val="0"/>
                </a:spcBef>
                <a:buNone/>
              </a:pPr>
              <a:endParaRPr/>
            </a:p>
          </p:txBody>
        </p:sp>
        <p:sp>
          <p:nvSpPr>
            <p:cNvPr id="324" name="Shape 324"/>
            <p:cNvSpPr txBox="1"/>
            <p:nvPr/>
          </p:nvSpPr>
          <p:spPr>
            <a:xfrm>
              <a:off x="1695364" y="1025339"/>
              <a:ext cx="266870" cy="259456"/>
            </a:xfrm>
            <a:prstGeom prst="rect">
              <a:avLst/>
            </a:prstGeom>
            <a:noFill/>
            <a:ln>
              <a:noFill/>
            </a:ln>
          </p:spPr>
          <p:txBody>
            <a:bodyPr wrap="square" lIns="0" tIns="0" rIns="0" bIns="0" anchor="ctr" anchorCtr="0">
              <a:noAutofit/>
            </a:bodyPr>
            <a:lstStyle/>
            <a:p>
              <a:pPr marL="0" marR="0" lvl="0" indent="0" algn="ctr" rtl="0">
                <a:lnSpc>
                  <a:spcPct val="90000"/>
                </a:lnSpc>
                <a:spcBef>
                  <a:spcPts val="0"/>
                </a:spcBef>
                <a:spcAft>
                  <a:spcPts val="0"/>
                </a:spcAft>
                <a:buNone/>
              </a:pPr>
              <a:endParaRPr sz="1800">
                <a:solidFill>
                  <a:schemeClr val="lt1"/>
                </a:solidFill>
                <a:latin typeface="Arial"/>
                <a:ea typeface="Arial"/>
                <a:cs typeface="Arial"/>
                <a:sym typeface="Arial"/>
              </a:endParaRPr>
            </a:p>
          </p:txBody>
        </p:sp>
        <p:sp>
          <p:nvSpPr>
            <p:cNvPr id="325" name="Shape 325"/>
            <p:cNvSpPr/>
            <p:nvPr/>
          </p:nvSpPr>
          <p:spPr>
            <a:xfrm>
              <a:off x="0" y="1457765"/>
              <a:ext cx="3657599" cy="962132"/>
            </a:xfrm>
            <a:prstGeom prst="roundRect">
              <a:avLst>
                <a:gd name="adj" fmla="val 10000"/>
              </a:avLst>
            </a:prstGeom>
            <a:solidFill>
              <a:srgbClr val="599BD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326" name="Shape 326"/>
            <p:cNvSpPr txBox="1"/>
            <p:nvPr/>
          </p:nvSpPr>
          <p:spPr>
            <a:xfrm>
              <a:off x="28180" y="1485945"/>
              <a:ext cx="3601239" cy="905772"/>
            </a:xfrm>
            <a:prstGeom prst="rect">
              <a:avLst/>
            </a:prstGeom>
            <a:noFill/>
            <a:ln>
              <a:noFill/>
            </a:ln>
          </p:spPr>
          <p:txBody>
            <a:bodyPr wrap="square" lIns="95250" tIns="95250" rIns="95250" bIns="95250" anchor="ctr" anchorCtr="0">
              <a:noAutofit/>
            </a:bodyPr>
            <a:lstStyle/>
            <a:p>
              <a:pPr marL="0" marR="0" lvl="0" indent="0" algn="ctr" rtl="0">
                <a:lnSpc>
                  <a:spcPct val="90000"/>
                </a:lnSpc>
                <a:spcBef>
                  <a:spcPts val="0"/>
                </a:spcBef>
                <a:spcAft>
                  <a:spcPts val="0"/>
                </a:spcAft>
                <a:buNone/>
              </a:pPr>
              <a:r>
                <a:rPr lang="en-US" sz="2500">
                  <a:solidFill>
                    <a:schemeClr val="lt1"/>
                  </a:solidFill>
                  <a:latin typeface="Arial"/>
                  <a:ea typeface="Arial"/>
                  <a:cs typeface="Arial"/>
                  <a:sym typeface="Arial"/>
                </a:rPr>
                <a:t>Transform</a:t>
              </a:r>
            </a:p>
          </p:txBody>
        </p:sp>
        <p:sp>
          <p:nvSpPr>
            <p:cNvPr id="327" name="Shape 327"/>
            <p:cNvSpPr/>
            <p:nvPr/>
          </p:nvSpPr>
          <p:spPr>
            <a:xfrm rot="5400000">
              <a:off x="1643473" y="2444608"/>
              <a:ext cx="370651" cy="444782"/>
            </a:xfrm>
            <a:prstGeom prst="rightArrow">
              <a:avLst>
                <a:gd name="adj1" fmla="val 60000"/>
                <a:gd name="adj2" fmla="val 50000"/>
              </a:avLst>
            </a:prstGeom>
            <a:solidFill>
              <a:srgbClr val="B3CAE7"/>
            </a:solidFill>
            <a:ln>
              <a:noFill/>
            </a:ln>
          </p:spPr>
          <p:txBody>
            <a:bodyPr wrap="square" lIns="91425" tIns="91425" rIns="91425" bIns="91425" anchor="ctr" anchorCtr="0">
              <a:noAutofit/>
            </a:bodyPr>
            <a:lstStyle/>
            <a:p>
              <a:pPr marL="0" lvl="0" indent="0">
                <a:spcBef>
                  <a:spcPts val="0"/>
                </a:spcBef>
                <a:buNone/>
              </a:pPr>
              <a:endParaRPr/>
            </a:p>
          </p:txBody>
        </p:sp>
        <p:sp>
          <p:nvSpPr>
            <p:cNvPr id="328" name="Shape 328"/>
            <p:cNvSpPr txBox="1"/>
            <p:nvPr/>
          </p:nvSpPr>
          <p:spPr>
            <a:xfrm>
              <a:off x="1695364" y="2481674"/>
              <a:ext cx="266870" cy="259456"/>
            </a:xfrm>
            <a:prstGeom prst="rect">
              <a:avLst/>
            </a:prstGeom>
            <a:noFill/>
            <a:ln>
              <a:noFill/>
            </a:ln>
          </p:spPr>
          <p:txBody>
            <a:bodyPr wrap="square" lIns="0" tIns="0" rIns="0" bIns="0" anchor="ctr" anchorCtr="0">
              <a:noAutofit/>
            </a:bodyPr>
            <a:lstStyle/>
            <a:p>
              <a:pPr marL="0" marR="0" lvl="0" indent="0" algn="ctr" rtl="0">
                <a:lnSpc>
                  <a:spcPct val="90000"/>
                </a:lnSpc>
                <a:spcBef>
                  <a:spcPts val="0"/>
                </a:spcBef>
                <a:spcAft>
                  <a:spcPts val="0"/>
                </a:spcAft>
                <a:buNone/>
              </a:pPr>
              <a:endParaRPr sz="1800">
                <a:solidFill>
                  <a:schemeClr val="lt1"/>
                </a:solidFill>
                <a:latin typeface="Arial"/>
                <a:ea typeface="Arial"/>
                <a:cs typeface="Arial"/>
                <a:sym typeface="Arial"/>
              </a:endParaRPr>
            </a:p>
          </p:txBody>
        </p:sp>
        <p:sp>
          <p:nvSpPr>
            <p:cNvPr id="329" name="Shape 329"/>
            <p:cNvSpPr/>
            <p:nvPr/>
          </p:nvSpPr>
          <p:spPr>
            <a:xfrm>
              <a:off x="0" y="2914101"/>
              <a:ext cx="3657599" cy="962132"/>
            </a:xfrm>
            <a:prstGeom prst="roundRect">
              <a:avLst>
                <a:gd name="adj" fmla="val 10000"/>
              </a:avLst>
            </a:prstGeom>
            <a:solidFill>
              <a:schemeClr val="accent2"/>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330" name="Shape 330"/>
            <p:cNvSpPr txBox="1"/>
            <p:nvPr/>
          </p:nvSpPr>
          <p:spPr>
            <a:xfrm>
              <a:off x="28180" y="2942281"/>
              <a:ext cx="3601239" cy="905772"/>
            </a:xfrm>
            <a:prstGeom prst="rect">
              <a:avLst/>
            </a:prstGeom>
            <a:noFill/>
            <a:ln>
              <a:noFill/>
            </a:ln>
          </p:spPr>
          <p:txBody>
            <a:bodyPr wrap="square" lIns="95250" tIns="95250" rIns="95250" bIns="95250" anchor="ctr" anchorCtr="0">
              <a:noAutofit/>
            </a:bodyPr>
            <a:lstStyle/>
            <a:p>
              <a:pPr marL="0" marR="0" lvl="0" indent="0" algn="ctr" rtl="0">
                <a:lnSpc>
                  <a:spcPct val="90000"/>
                </a:lnSpc>
                <a:spcBef>
                  <a:spcPts val="0"/>
                </a:spcBef>
                <a:spcAft>
                  <a:spcPts val="0"/>
                </a:spcAft>
                <a:buNone/>
              </a:pPr>
              <a:r>
                <a:rPr lang="en-US" sz="2500">
                  <a:solidFill>
                    <a:schemeClr val="lt1"/>
                  </a:solidFill>
                  <a:latin typeface="Arial"/>
                  <a:ea typeface="Arial"/>
                  <a:cs typeface="Arial"/>
                  <a:sym typeface="Arial"/>
                </a:rPr>
                <a:t>Docking Cycles</a:t>
              </a:r>
            </a:p>
          </p:txBody>
        </p:sp>
        <p:sp>
          <p:nvSpPr>
            <p:cNvPr id="331" name="Shape 331"/>
            <p:cNvSpPr/>
            <p:nvPr/>
          </p:nvSpPr>
          <p:spPr>
            <a:xfrm rot="5400000">
              <a:off x="1643473" y="3900944"/>
              <a:ext cx="370651" cy="444782"/>
            </a:xfrm>
            <a:prstGeom prst="rightArrow">
              <a:avLst>
                <a:gd name="adj1" fmla="val 60000"/>
                <a:gd name="adj2" fmla="val 50000"/>
              </a:avLst>
            </a:prstGeom>
            <a:solidFill>
              <a:srgbClr val="B3CAE7"/>
            </a:solidFill>
            <a:ln>
              <a:noFill/>
            </a:ln>
          </p:spPr>
          <p:txBody>
            <a:bodyPr wrap="square" lIns="91425" tIns="91425" rIns="91425" bIns="91425" anchor="ctr" anchorCtr="0">
              <a:noAutofit/>
            </a:bodyPr>
            <a:lstStyle/>
            <a:p>
              <a:pPr marL="0" lvl="0" indent="0">
                <a:spcBef>
                  <a:spcPts val="0"/>
                </a:spcBef>
                <a:buNone/>
              </a:pPr>
              <a:endParaRPr/>
            </a:p>
          </p:txBody>
        </p:sp>
        <p:sp>
          <p:nvSpPr>
            <p:cNvPr id="332" name="Shape 332"/>
            <p:cNvSpPr txBox="1"/>
            <p:nvPr/>
          </p:nvSpPr>
          <p:spPr>
            <a:xfrm>
              <a:off x="1695364" y="3938010"/>
              <a:ext cx="266870" cy="259456"/>
            </a:xfrm>
            <a:prstGeom prst="rect">
              <a:avLst/>
            </a:prstGeom>
            <a:noFill/>
            <a:ln>
              <a:noFill/>
            </a:ln>
          </p:spPr>
          <p:txBody>
            <a:bodyPr wrap="square" lIns="0" tIns="0" rIns="0" bIns="0" anchor="ctr" anchorCtr="0">
              <a:noAutofit/>
            </a:bodyPr>
            <a:lstStyle/>
            <a:p>
              <a:pPr marL="0" marR="0" lvl="0" indent="0" algn="ctr" rtl="0">
                <a:lnSpc>
                  <a:spcPct val="90000"/>
                </a:lnSpc>
                <a:spcBef>
                  <a:spcPts val="0"/>
                </a:spcBef>
                <a:spcAft>
                  <a:spcPts val="0"/>
                </a:spcAft>
                <a:buNone/>
              </a:pPr>
              <a:endParaRPr sz="1800">
                <a:solidFill>
                  <a:schemeClr val="lt1"/>
                </a:solidFill>
                <a:latin typeface="Arial"/>
                <a:ea typeface="Arial"/>
                <a:cs typeface="Arial"/>
                <a:sym typeface="Arial"/>
              </a:endParaRPr>
            </a:p>
          </p:txBody>
        </p:sp>
        <p:sp>
          <p:nvSpPr>
            <p:cNvPr id="333" name="Shape 333"/>
            <p:cNvSpPr/>
            <p:nvPr/>
          </p:nvSpPr>
          <p:spPr>
            <a:xfrm>
              <a:off x="0" y="4370436"/>
              <a:ext cx="3657599" cy="962132"/>
            </a:xfrm>
            <a:prstGeom prst="roundRect">
              <a:avLst>
                <a:gd name="adj" fmla="val 10000"/>
              </a:avLst>
            </a:prstGeom>
            <a:solidFill>
              <a:srgbClr val="599BD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334" name="Shape 334"/>
            <p:cNvSpPr txBox="1"/>
            <p:nvPr/>
          </p:nvSpPr>
          <p:spPr>
            <a:xfrm>
              <a:off x="28180" y="4398616"/>
              <a:ext cx="3601239" cy="905772"/>
            </a:xfrm>
            <a:prstGeom prst="rect">
              <a:avLst/>
            </a:prstGeom>
            <a:noFill/>
            <a:ln>
              <a:noFill/>
            </a:ln>
          </p:spPr>
          <p:txBody>
            <a:bodyPr wrap="square" lIns="95250" tIns="95250" rIns="95250" bIns="95250" anchor="ctr" anchorCtr="0">
              <a:noAutofit/>
            </a:bodyPr>
            <a:lstStyle/>
            <a:p>
              <a:pPr marL="0" marR="0" lvl="0" indent="0" algn="ctr" rtl="0">
                <a:lnSpc>
                  <a:spcPct val="90000"/>
                </a:lnSpc>
                <a:spcBef>
                  <a:spcPts val="0"/>
                </a:spcBef>
                <a:spcAft>
                  <a:spcPts val="0"/>
                </a:spcAft>
                <a:buNone/>
              </a:pPr>
              <a:r>
                <a:rPr lang="en-US" sz="2500">
                  <a:solidFill>
                    <a:schemeClr val="lt1"/>
                  </a:solidFill>
                  <a:latin typeface="Arial"/>
                  <a:ea typeface="Arial"/>
                  <a:cs typeface="Arial"/>
                  <a:sym typeface="Arial"/>
                </a:rPr>
                <a:t>High res refinement</a:t>
              </a:r>
            </a:p>
          </p:txBody>
        </p:sp>
      </p:grpSp>
      <p:grpSp>
        <p:nvGrpSpPr>
          <p:cNvPr id="335" name="Shape 335"/>
          <p:cNvGrpSpPr/>
          <p:nvPr/>
        </p:nvGrpSpPr>
        <p:grpSpPr>
          <a:xfrm>
            <a:off x="5802313" y="1798637"/>
            <a:ext cx="1676400" cy="1016311"/>
            <a:chOff x="1893709" y="695"/>
            <a:chExt cx="1329094" cy="863911"/>
          </a:xfrm>
        </p:grpSpPr>
        <p:sp>
          <p:nvSpPr>
            <p:cNvPr id="336" name="Shape 336"/>
            <p:cNvSpPr/>
            <p:nvPr/>
          </p:nvSpPr>
          <p:spPr>
            <a:xfrm>
              <a:off x="1893709" y="695"/>
              <a:ext cx="1329094" cy="863911"/>
            </a:xfrm>
            <a:prstGeom prst="roundRect">
              <a:avLst>
                <a:gd name="adj" fmla="val 16667"/>
              </a:avLst>
            </a:prstGeom>
            <a:solidFill>
              <a:srgbClr val="599BD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337" name="Shape 337"/>
            <p:cNvSpPr/>
            <p:nvPr/>
          </p:nvSpPr>
          <p:spPr>
            <a:xfrm>
              <a:off x="1935882" y="42868"/>
              <a:ext cx="1244748" cy="779565"/>
            </a:xfrm>
            <a:prstGeom prst="rect">
              <a:avLst/>
            </a:prstGeom>
            <a:noFill/>
            <a:ln>
              <a:noFill/>
            </a:ln>
          </p:spPr>
          <p:txBody>
            <a:bodyPr wrap="square" lIns="57150" tIns="57150" rIns="57150" bIns="57150" anchor="ctr" anchorCtr="0">
              <a:noAutofit/>
            </a:bodyPr>
            <a:lstStyle/>
            <a:p>
              <a:pPr marL="0" marR="0" lvl="0" indent="0" algn="ctr" rtl="0">
                <a:lnSpc>
                  <a:spcPct val="90000"/>
                </a:lnSpc>
                <a:spcBef>
                  <a:spcPts val="0"/>
                </a:spcBef>
                <a:spcAft>
                  <a:spcPts val="0"/>
                </a:spcAft>
                <a:buNone/>
              </a:pPr>
              <a:r>
                <a:rPr lang="en-US" sz="2400">
                  <a:solidFill>
                    <a:schemeClr val="lt1"/>
                  </a:solidFill>
                  <a:latin typeface="Arial"/>
                  <a:ea typeface="Arial"/>
                  <a:cs typeface="Arial"/>
                  <a:sym typeface="Arial"/>
                </a:rPr>
                <a:t>Move Ligand</a:t>
              </a:r>
            </a:p>
          </p:txBody>
        </p:sp>
      </p:grpSp>
      <p:grpSp>
        <p:nvGrpSpPr>
          <p:cNvPr id="338" name="Shape 338"/>
          <p:cNvGrpSpPr/>
          <p:nvPr/>
        </p:nvGrpSpPr>
        <p:grpSpPr>
          <a:xfrm>
            <a:off x="4583112" y="3376779"/>
            <a:ext cx="1703838" cy="1107495"/>
            <a:chOff x="1706337" y="1581"/>
            <a:chExt cx="1703838" cy="1107495"/>
          </a:xfrm>
        </p:grpSpPr>
        <p:sp>
          <p:nvSpPr>
            <p:cNvPr id="339" name="Shape 339"/>
            <p:cNvSpPr/>
            <p:nvPr/>
          </p:nvSpPr>
          <p:spPr>
            <a:xfrm>
              <a:off x="1706337" y="1581"/>
              <a:ext cx="1703838" cy="1107495"/>
            </a:xfrm>
            <a:prstGeom prst="roundRect">
              <a:avLst>
                <a:gd name="adj" fmla="val 16667"/>
              </a:avLst>
            </a:prstGeom>
            <a:solidFill>
              <a:srgbClr val="599BD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340" name="Shape 340"/>
            <p:cNvSpPr/>
            <p:nvPr/>
          </p:nvSpPr>
          <p:spPr>
            <a:xfrm>
              <a:off x="1760400" y="55644"/>
              <a:ext cx="1595712" cy="999369"/>
            </a:xfrm>
            <a:prstGeom prst="rect">
              <a:avLst/>
            </a:prstGeom>
            <a:noFill/>
            <a:ln>
              <a:noFill/>
            </a:ln>
          </p:spPr>
          <p:txBody>
            <a:bodyPr wrap="square" lIns="76200" tIns="76200" rIns="76200" bIns="76200" anchor="ctr" anchorCtr="0">
              <a:noAutofit/>
            </a:bodyPr>
            <a:lstStyle/>
            <a:p>
              <a:pPr marL="0" marR="0" lvl="0" indent="0" algn="ctr" rtl="0">
                <a:lnSpc>
                  <a:spcPct val="90000"/>
                </a:lnSpc>
                <a:spcBef>
                  <a:spcPts val="0"/>
                </a:spcBef>
                <a:spcAft>
                  <a:spcPts val="0"/>
                </a:spcAft>
                <a:buNone/>
              </a:pPr>
              <a:r>
                <a:rPr lang="en-US" sz="2400">
                  <a:solidFill>
                    <a:schemeClr val="lt1"/>
                  </a:solidFill>
                  <a:latin typeface="Arial"/>
                  <a:ea typeface="Arial"/>
                  <a:cs typeface="Arial"/>
                  <a:sym typeface="Arial"/>
                </a:rPr>
                <a:t>Rotamer  Trials</a:t>
              </a:r>
            </a:p>
          </p:txBody>
        </p:sp>
      </p:grpSp>
      <p:grpSp>
        <p:nvGrpSpPr>
          <p:cNvPr id="341" name="Shape 341"/>
          <p:cNvGrpSpPr/>
          <p:nvPr/>
        </p:nvGrpSpPr>
        <p:grpSpPr>
          <a:xfrm>
            <a:off x="7021513" y="3361426"/>
            <a:ext cx="1752599" cy="1122848"/>
            <a:chOff x="262513" y="868289"/>
            <a:chExt cx="2430843" cy="1580048"/>
          </a:xfrm>
        </p:grpSpPr>
        <p:sp>
          <p:nvSpPr>
            <p:cNvPr id="342" name="Shape 342"/>
            <p:cNvSpPr/>
            <p:nvPr/>
          </p:nvSpPr>
          <p:spPr>
            <a:xfrm>
              <a:off x="262513" y="868289"/>
              <a:ext cx="2430843" cy="1580048"/>
            </a:xfrm>
            <a:prstGeom prst="roundRect">
              <a:avLst>
                <a:gd name="adj" fmla="val 16667"/>
              </a:avLst>
            </a:prstGeom>
            <a:solidFill>
              <a:srgbClr val="599BD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343" name="Shape 343"/>
            <p:cNvSpPr/>
            <p:nvPr/>
          </p:nvSpPr>
          <p:spPr>
            <a:xfrm>
              <a:off x="390172" y="948696"/>
              <a:ext cx="2276580" cy="1425784"/>
            </a:xfrm>
            <a:prstGeom prst="rect">
              <a:avLst/>
            </a:prstGeom>
            <a:noFill/>
            <a:ln>
              <a:noFill/>
            </a:ln>
          </p:spPr>
          <p:txBody>
            <a:bodyPr wrap="square" lIns="110475" tIns="110475" rIns="110475" bIns="110475" anchor="ctr" anchorCtr="0">
              <a:noAutofit/>
            </a:bodyPr>
            <a:lstStyle/>
            <a:p>
              <a:pPr marL="0" marR="0" lvl="0" indent="0" algn="ctr" rtl="0">
                <a:lnSpc>
                  <a:spcPct val="90000"/>
                </a:lnSpc>
                <a:spcBef>
                  <a:spcPts val="0"/>
                </a:spcBef>
                <a:spcAft>
                  <a:spcPts val="0"/>
                </a:spcAft>
                <a:buNone/>
              </a:pPr>
              <a:r>
                <a:rPr lang="en-US" sz="2400">
                  <a:solidFill>
                    <a:schemeClr val="lt1"/>
                  </a:solidFill>
                  <a:latin typeface="Arial"/>
                  <a:ea typeface="Arial"/>
                  <a:cs typeface="Arial"/>
                  <a:sym typeface="Arial"/>
                </a:rPr>
                <a:t>Full Repack</a:t>
              </a:r>
            </a:p>
          </p:txBody>
        </p:sp>
      </p:grpSp>
      <p:grpSp>
        <p:nvGrpSpPr>
          <p:cNvPr id="344" name="Shape 344"/>
          <p:cNvGrpSpPr/>
          <p:nvPr/>
        </p:nvGrpSpPr>
        <p:grpSpPr>
          <a:xfrm>
            <a:off x="5497512" y="6523037"/>
            <a:ext cx="2514600" cy="685800"/>
            <a:chOff x="0" y="196272"/>
            <a:chExt cx="5116513" cy="3325732"/>
          </a:xfrm>
        </p:grpSpPr>
        <p:sp>
          <p:nvSpPr>
            <p:cNvPr id="345" name="Shape 345"/>
            <p:cNvSpPr/>
            <p:nvPr/>
          </p:nvSpPr>
          <p:spPr>
            <a:xfrm>
              <a:off x="0" y="196272"/>
              <a:ext cx="5116513" cy="3325732"/>
            </a:xfrm>
            <a:prstGeom prst="roundRect">
              <a:avLst>
                <a:gd name="adj" fmla="val 16667"/>
              </a:avLst>
            </a:prstGeom>
            <a:solidFill>
              <a:srgbClr val="599BD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346" name="Shape 346"/>
            <p:cNvSpPr/>
            <p:nvPr/>
          </p:nvSpPr>
          <p:spPr>
            <a:xfrm>
              <a:off x="162348" y="358620"/>
              <a:ext cx="4791814" cy="3001035"/>
            </a:xfrm>
            <a:prstGeom prst="rect">
              <a:avLst/>
            </a:prstGeom>
            <a:noFill/>
            <a:ln>
              <a:noFill/>
            </a:ln>
          </p:spPr>
          <p:txBody>
            <a:bodyPr wrap="square" lIns="232400" tIns="232400" rIns="232400" bIns="232400" anchor="ctr" anchorCtr="0">
              <a:noAutofit/>
            </a:bodyPr>
            <a:lstStyle/>
            <a:p>
              <a:pPr marL="0" marR="0" lvl="0" indent="0" algn="ctr" rtl="0">
                <a:lnSpc>
                  <a:spcPct val="90000"/>
                </a:lnSpc>
                <a:spcBef>
                  <a:spcPts val="0"/>
                </a:spcBef>
                <a:spcAft>
                  <a:spcPts val="0"/>
                </a:spcAft>
                <a:buNone/>
              </a:pPr>
              <a:r>
                <a:rPr lang="en-US" sz="2400">
                  <a:solidFill>
                    <a:schemeClr val="lt1"/>
                  </a:solidFill>
                  <a:latin typeface="Arial"/>
                  <a:ea typeface="Arial"/>
                  <a:cs typeface="Arial"/>
                  <a:sym typeface="Arial"/>
                </a:rPr>
                <a:t>Accept/Reject</a:t>
              </a:r>
            </a:p>
          </p:txBody>
        </p:sp>
      </p:grpSp>
      <p:sp>
        <p:nvSpPr>
          <p:cNvPr id="347" name="Shape 347"/>
          <p:cNvSpPr/>
          <p:nvPr/>
        </p:nvSpPr>
        <p:spPr>
          <a:xfrm rot="10596860">
            <a:off x="8209661" y="1839071"/>
            <a:ext cx="1523960" cy="5212913"/>
          </a:xfrm>
          <a:prstGeom prst="curvedRightArrow">
            <a:avLst>
              <a:gd name="adj1" fmla="val 25000"/>
              <a:gd name="adj2" fmla="val 50000"/>
              <a:gd name="adj3" fmla="val 25000"/>
            </a:avLst>
          </a:prstGeom>
          <a:solidFill>
            <a:schemeClr val="accent2"/>
          </a:solidFill>
          <a:ln>
            <a:noFill/>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348" name="Shape 348"/>
          <p:cNvSpPr/>
          <p:nvPr/>
        </p:nvSpPr>
        <p:spPr>
          <a:xfrm rot="3756903">
            <a:off x="6950710" y="2874755"/>
            <a:ext cx="595974" cy="381000"/>
          </a:xfrm>
          <a:prstGeom prst="rightArrow">
            <a:avLst>
              <a:gd name="adj1" fmla="val 50000"/>
              <a:gd name="adj2" fmla="val 50000"/>
            </a:avLst>
          </a:prstGeom>
          <a:solidFill>
            <a:schemeClr val="accent2"/>
          </a:solidFill>
          <a:ln w="12700" cap="flat" cmpd="sng">
            <a:solidFill>
              <a:schemeClr val="accent2"/>
            </a:solidFill>
            <a:prstDash val="solid"/>
            <a:miter lim="800000"/>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49" name="Shape 349"/>
          <p:cNvSpPr/>
          <p:nvPr/>
        </p:nvSpPr>
        <p:spPr>
          <a:xfrm rot="6891850">
            <a:off x="5829004" y="2901278"/>
            <a:ext cx="617548" cy="381000"/>
          </a:xfrm>
          <a:prstGeom prst="rightArrow">
            <a:avLst>
              <a:gd name="adj1" fmla="val 50000"/>
              <a:gd name="adj2" fmla="val 50000"/>
            </a:avLst>
          </a:prstGeom>
          <a:solidFill>
            <a:schemeClr val="accent2"/>
          </a:solidFill>
          <a:ln w="12700" cap="flat" cmpd="sng">
            <a:solidFill>
              <a:schemeClr val="accent2"/>
            </a:solidFill>
            <a:prstDash val="solid"/>
            <a:miter lim="800000"/>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50" name="Shape 350"/>
          <p:cNvSpPr/>
          <p:nvPr/>
        </p:nvSpPr>
        <p:spPr>
          <a:xfrm rot="6509286">
            <a:off x="6996387" y="4512282"/>
            <a:ext cx="533400" cy="381000"/>
          </a:xfrm>
          <a:prstGeom prst="rightArrow">
            <a:avLst>
              <a:gd name="adj1" fmla="val 50000"/>
              <a:gd name="adj2" fmla="val 50000"/>
            </a:avLst>
          </a:prstGeom>
          <a:solidFill>
            <a:schemeClr val="accent2"/>
          </a:solidFill>
          <a:ln w="12700" cap="flat" cmpd="sng">
            <a:solidFill>
              <a:schemeClr val="accent2"/>
            </a:solidFill>
            <a:prstDash val="solid"/>
            <a:miter lim="800000"/>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51" name="Shape 351"/>
          <p:cNvSpPr/>
          <p:nvPr/>
        </p:nvSpPr>
        <p:spPr>
          <a:xfrm rot="3989303">
            <a:off x="5853387" y="4523374"/>
            <a:ext cx="533400" cy="381000"/>
          </a:xfrm>
          <a:prstGeom prst="rightArrow">
            <a:avLst>
              <a:gd name="adj1" fmla="val 50000"/>
              <a:gd name="adj2" fmla="val 50000"/>
            </a:avLst>
          </a:prstGeom>
          <a:solidFill>
            <a:schemeClr val="accent2"/>
          </a:solidFill>
          <a:ln w="12700" cap="flat" cmpd="sng">
            <a:solidFill>
              <a:schemeClr val="accent2"/>
            </a:solidFill>
            <a:prstDash val="solid"/>
            <a:miter lim="800000"/>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52" name="Shape 352"/>
          <p:cNvGrpSpPr/>
          <p:nvPr/>
        </p:nvGrpSpPr>
        <p:grpSpPr>
          <a:xfrm>
            <a:off x="4583112" y="4999037"/>
            <a:ext cx="4572000" cy="838200"/>
            <a:chOff x="0" y="196272"/>
            <a:chExt cx="5116513" cy="3325732"/>
          </a:xfrm>
        </p:grpSpPr>
        <p:sp>
          <p:nvSpPr>
            <p:cNvPr id="353" name="Shape 353"/>
            <p:cNvSpPr/>
            <p:nvPr/>
          </p:nvSpPr>
          <p:spPr>
            <a:xfrm>
              <a:off x="0" y="196272"/>
              <a:ext cx="5116513" cy="3325732"/>
            </a:xfrm>
            <a:prstGeom prst="roundRect">
              <a:avLst>
                <a:gd name="adj" fmla="val 16667"/>
              </a:avLst>
            </a:prstGeom>
            <a:solidFill>
              <a:srgbClr val="599BD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354" name="Shape 354"/>
            <p:cNvSpPr/>
            <p:nvPr/>
          </p:nvSpPr>
          <p:spPr>
            <a:xfrm>
              <a:off x="1" y="358623"/>
              <a:ext cx="5031238" cy="3001035"/>
            </a:xfrm>
            <a:prstGeom prst="rect">
              <a:avLst/>
            </a:prstGeom>
            <a:noFill/>
            <a:ln>
              <a:noFill/>
            </a:ln>
          </p:spPr>
          <p:txBody>
            <a:bodyPr wrap="square" lIns="232400" tIns="232400" rIns="232400" bIns="232400" anchor="ctr" anchorCtr="0">
              <a:noAutofit/>
            </a:bodyPr>
            <a:lstStyle/>
            <a:p>
              <a:pPr marL="0" marR="0" lvl="0" indent="0" algn="ctr" rtl="0">
                <a:lnSpc>
                  <a:spcPct val="90000"/>
                </a:lnSpc>
                <a:spcBef>
                  <a:spcPts val="0"/>
                </a:spcBef>
                <a:spcAft>
                  <a:spcPts val="0"/>
                </a:spcAft>
                <a:buNone/>
              </a:pPr>
              <a:r>
                <a:rPr lang="en-US" sz="2400">
                  <a:solidFill>
                    <a:schemeClr val="lt1"/>
                  </a:solidFill>
                  <a:latin typeface="Arial"/>
                  <a:ea typeface="Arial"/>
                  <a:cs typeface="Arial"/>
                  <a:sym typeface="Arial"/>
                </a:rPr>
                <a:t>Gradient-based Minimization (side chain, ligand)</a:t>
              </a:r>
            </a:p>
          </p:txBody>
        </p:sp>
      </p:grpSp>
      <p:sp>
        <p:nvSpPr>
          <p:cNvPr id="355" name="Shape 355"/>
          <p:cNvSpPr/>
          <p:nvPr/>
        </p:nvSpPr>
        <p:spPr>
          <a:xfrm rot="5400000">
            <a:off x="6456825" y="6020924"/>
            <a:ext cx="595974" cy="381000"/>
          </a:xfrm>
          <a:prstGeom prst="rightArrow">
            <a:avLst>
              <a:gd name="adj1" fmla="val 50000"/>
              <a:gd name="adj2" fmla="val 50000"/>
            </a:avLst>
          </a:prstGeom>
          <a:solidFill>
            <a:schemeClr val="accent2"/>
          </a:solidFill>
          <a:ln w="12700" cap="flat" cmpd="sng">
            <a:solidFill>
              <a:schemeClr val="accent2"/>
            </a:solidFill>
            <a:prstDash val="solid"/>
            <a:miter lim="800000"/>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56" name="Shape 356"/>
          <p:cNvSpPr txBox="1"/>
          <p:nvPr/>
        </p:nvSpPr>
        <p:spPr>
          <a:xfrm>
            <a:off x="655639" y="390526"/>
            <a:ext cx="9070975" cy="1171575"/>
          </a:xfrm>
          <a:prstGeom prst="rect">
            <a:avLst/>
          </a:prstGeom>
          <a:noFill/>
          <a:ln>
            <a:noFill/>
          </a:ln>
        </p:spPr>
        <p:txBody>
          <a:bodyPr wrap="square" lIns="91425" tIns="45700" rIns="91425" bIns="45700" anchor="ctr" anchorCtr="0">
            <a:noAutofit/>
          </a:bodyPr>
          <a:lstStyle/>
          <a:p>
            <a:pPr marL="0" marR="0" lvl="0" indent="-381000" algn="ctr" rtl="0">
              <a:lnSpc>
                <a:spcPct val="90000"/>
              </a:lnSpc>
              <a:spcBef>
                <a:spcPts val="0"/>
              </a:spcBef>
              <a:spcAft>
                <a:spcPts val="0"/>
              </a:spcAft>
              <a:buClr>
                <a:schemeClr val="dk1"/>
              </a:buClr>
              <a:buSzPts val="6000"/>
              <a:buFont typeface="Calibri"/>
              <a:buNone/>
            </a:pPr>
            <a:r>
              <a:rPr lang="en-US" sz="6000">
                <a:solidFill>
                  <a:schemeClr val="dk1"/>
                </a:solidFill>
                <a:latin typeface="Calibri"/>
                <a:ea typeface="Calibri"/>
                <a:cs typeface="Calibri"/>
                <a:sym typeface="Calibri"/>
              </a:rPr>
              <a:t>RosettaLigand Algorithm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grpSp>
        <p:nvGrpSpPr>
          <p:cNvPr id="362" name="Shape 362"/>
          <p:cNvGrpSpPr/>
          <p:nvPr/>
        </p:nvGrpSpPr>
        <p:grpSpPr>
          <a:xfrm>
            <a:off x="620714" y="1876267"/>
            <a:ext cx="3657599" cy="5331138"/>
            <a:chOff x="0" y="1430"/>
            <a:chExt cx="3657599" cy="5331138"/>
          </a:xfrm>
        </p:grpSpPr>
        <p:sp>
          <p:nvSpPr>
            <p:cNvPr id="363" name="Shape 363"/>
            <p:cNvSpPr/>
            <p:nvPr/>
          </p:nvSpPr>
          <p:spPr>
            <a:xfrm>
              <a:off x="0" y="1430"/>
              <a:ext cx="3657599" cy="962132"/>
            </a:xfrm>
            <a:prstGeom prst="roundRect">
              <a:avLst>
                <a:gd name="adj" fmla="val 10000"/>
              </a:avLst>
            </a:prstGeom>
            <a:solidFill>
              <a:srgbClr val="599BD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364" name="Shape 364"/>
            <p:cNvSpPr txBox="1"/>
            <p:nvPr/>
          </p:nvSpPr>
          <p:spPr>
            <a:xfrm>
              <a:off x="28180" y="29610"/>
              <a:ext cx="3601239" cy="905772"/>
            </a:xfrm>
            <a:prstGeom prst="rect">
              <a:avLst/>
            </a:prstGeom>
            <a:noFill/>
            <a:ln>
              <a:noFill/>
            </a:ln>
          </p:spPr>
          <p:txBody>
            <a:bodyPr wrap="square" lIns="95250" tIns="95250" rIns="95250" bIns="95250" anchor="ctr" anchorCtr="0">
              <a:noAutofit/>
            </a:bodyPr>
            <a:lstStyle/>
            <a:p>
              <a:pPr marL="0" marR="0" lvl="0" indent="0" algn="ctr" rtl="0">
                <a:lnSpc>
                  <a:spcPct val="90000"/>
                </a:lnSpc>
                <a:spcBef>
                  <a:spcPts val="0"/>
                </a:spcBef>
                <a:spcAft>
                  <a:spcPts val="0"/>
                </a:spcAft>
                <a:buNone/>
              </a:pPr>
              <a:r>
                <a:rPr lang="en-US" sz="2500">
                  <a:solidFill>
                    <a:schemeClr val="lt1"/>
                  </a:solidFill>
                  <a:latin typeface="Arial"/>
                  <a:ea typeface="Arial"/>
                  <a:cs typeface="Arial"/>
                  <a:sym typeface="Arial"/>
                </a:rPr>
                <a:t>Initial placement</a:t>
              </a:r>
            </a:p>
          </p:txBody>
        </p:sp>
        <p:sp>
          <p:nvSpPr>
            <p:cNvPr id="365" name="Shape 365"/>
            <p:cNvSpPr/>
            <p:nvPr/>
          </p:nvSpPr>
          <p:spPr>
            <a:xfrm rot="5400000">
              <a:off x="1643473" y="988273"/>
              <a:ext cx="370651" cy="444782"/>
            </a:xfrm>
            <a:prstGeom prst="rightArrow">
              <a:avLst>
                <a:gd name="adj1" fmla="val 60000"/>
                <a:gd name="adj2" fmla="val 50000"/>
              </a:avLst>
            </a:prstGeom>
            <a:solidFill>
              <a:srgbClr val="B3CAE7"/>
            </a:solidFill>
            <a:ln>
              <a:noFill/>
            </a:ln>
          </p:spPr>
          <p:txBody>
            <a:bodyPr wrap="square" lIns="91425" tIns="91425" rIns="91425" bIns="91425" anchor="ctr" anchorCtr="0">
              <a:noAutofit/>
            </a:bodyPr>
            <a:lstStyle/>
            <a:p>
              <a:pPr marL="0" lvl="0" indent="0">
                <a:spcBef>
                  <a:spcPts val="0"/>
                </a:spcBef>
                <a:buNone/>
              </a:pPr>
              <a:endParaRPr/>
            </a:p>
          </p:txBody>
        </p:sp>
        <p:sp>
          <p:nvSpPr>
            <p:cNvPr id="366" name="Shape 366"/>
            <p:cNvSpPr txBox="1"/>
            <p:nvPr/>
          </p:nvSpPr>
          <p:spPr>
            <a:xfrm>
              <a:off x="1695364" y="1025339"/>
              <a:ext cx="266870" cy="259456"/>
            </a:xfrm>
            <a:prstGeom prst="rect">
              <a:avLst/>
            </a:prstGeom>
            <a:noFill/>
            <a:ln>
              <a:noFill/>
            </a:ln>
          </p:spPr>
          <p:txBody>
            <a:bodyPr wrap="square" lIns="0" tIns="0" rIns="0" bIns="0" anchor="ctr" anchorCtr="0">
              <a:noAutofit/>
            </a:bodyPr>
            <a:lstStyle/>
            <a:p>
              <a:pPr marL="0" marR="0" lvl="0" indent="0" algn="ctr" rtl="0">
                <a:lnSpc>
                  <a:spcPct val="90000"/>
                </a:lnSpc>
                <a:spcBef>
                  <a:spcPts val="0"/>
                </a:spcBef>
                <a:spcAft>
                  <a:spcPts val="0"/>
                </a:spcAft>
                <a:buNone/>
              </a:pPr>
              <a:endParaRPr sz="1800">
                <a:solidFill>
                  <a:schemeClr val="lt1"/>
                </a:solidFill>
                <a:latin typeface="Arial"/>
                <a:ea typeface="Arial"/>
                <a:cs typeface="Arial"/>
                <a:sym typeface="Arial"/>
              </a:endParaRPr>
            </a:p>
          </p:txBody>
        </p:sp>
        <p:sp>
          <p:nvSpPr>
            <p:cNvPr id="367" name="Shape 367"/>
            <p:cNvSpPr/>
            <p:nvPr/>
          </p:nvSpPr>
          <p:spPr>
            <a:xfrm>
              <a:off x="0" y="1457765"/>
              <a:ext cx="3657599" cy="962132"/>
            </a:xfrm>
            <a:prstGeom prst="roundRect">
              <a:avLst>
                <a:gd name="adj" fmla="val 10000"/>
              </a:avLst>
            </a:prstGeom>
            <a:solidFill>
              <a:srgbClr val="599BD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368" name="Shape 368"/>
            <p:cNvSpPr txBox="1"/>
            <p:nvPr/>
          </p:nvSpPr>
          <p:spPr>
            <a:xfrm>
              <a:off x="28180" y="1485945"/>
              <a:ext cx="3601239" cy="905772"/>
            </a:xfrm>
            <a:prstGeom prst="rect">
              <a:avLst/>
            </a:prstGeom>
            <a:noFill/>
            <a:ln>
              <a:noFill/>
            </a:ln>
          </p:spPr>
          <p:txBody>
            <a:bodyPr wrap="square" lIns="95250" tIns="95250" rIns="95250" bIns="95250" anchor="ctr" anchorCtr="0">
              <a:noAutofit/>
            </a:bodyPr>
            <a:lstStyle/>
            <a:p>
              <a:pPr marL="0" marR="0" lvl="0" indent="0" algn="ctr" rtl="0">
                <a:lnSpc>
                  <a:spcPct val="90000"/>
                </a:lnSpc>
                <a:spcBef>
                  <a:spcPts val="0"/>
                </a:spcBef>
                <a:spcAft>
                  <a:spcPts val="0"/>
                </a:spcAft>
                <a:buNone/>
              </a:pPr>
              <a:r>
                <a:rPr lang="en-US" sz="2500">
                  <a:solidFill>
                    <a:schemeClr val="lt1"/>
                  </a:solidFill>
                  <a:latin typeface="Arial"/>
                  <a:ea typeface="Arial"/>
                  <a:cs typeface="Arial"/>
                  <a:sym typeface="Arial"/>
                </a:rPr>
                <a:t>Transform</a:t>
              </a:r>
            </a:p>
          </p:txBody>
        </p:sp>
        <p:sp>
          <p:nvSpPr>
            <p:cNvPr id="369" name="Shape 369"/>
            <p:cNvSpPr/>
            <p:nvPr/>
          </p:nvSpPr>
          <p:spPr>
            <a:xfrm rot="5400000">
              <a:off x="1643473" y="2444608"/>
              <a:ext cx="370651" cy="444782"/>
            </a:xfrm>
            <a:prstGeom prst="rightArrow">
              <a:avLst>
                <a:gd name="adj1" fmla="val 60000"/>
                <a:gd name="adj2" fmla="val 50000"/>
              </a:avLst>
            </a:prstGeom>
            <a:solidFill>
              <a:srgbClr val="B3CAE7"/>
            </a:solidFill>
            <a:ln>
              <a:noFill/>
            </a:ln>
          </p:spPr>
          <p:txBody>
            <a:bodyPr wrap="square" lIns="91425" tIns="91425" rIns="91425" bIns="91425" anchor="ctr" anchorCtr="0">
              <a:noAutofit/>
            </a:bodyPr>
            <a:lstStyle/>
            <a:p>
              <a:pPr marL="0" lvl="0" indent="0">
                <a:spcBef>
                  <a:spcPts val="0"/>
                </a:spcBef>
                <a:buNone/>
              </a:pPr>
              <a:endParaRPr/>
            </a:p>
          </p:txBody>
        </p:sp>
        <p:sp>
          <p:nvSpPr>
            <p:cNvPr id="370" name="Shape 370"/>
            <p:cNvSpPr txBox="1"/>
            <p:nvPr/>
          </p:nvSpPr>
          <p:spPr>
            <a:xfrm>
              <a:off x="1695364" y="2481674"/>
              <a:ext cx="266870" cy="259456"/>
            </a:xfrm>
            <a:prstGeom prst="rect">
              <a:avLst/>
            </a:prstGeom>
            <a:noFill/>
            <a:ln>
              <a:noFill/>
            </a:ln>
          </p:spPr>
          <p:txBody>
            <a:bodyPr wrap="square" lIns="0" tIns="0" rIns="0" bIns="0" anchor="ctr" anchorCtr="0">
              <a:noAutofit/>
            </a:bodyPr>
            <a:lstStyle/>
            <a:p>
              <a:pPr marL="0" marR="0" lvl="0" indent="0" algn="ctr" rtl="0">
                <a:lnSpc>
                  <a:spcPct val="90000"/>
                </a:lnSpc>
                <a:spcBef>
                  <a:spcPts val="0"/>
                </a:spcBef>
                <a:spcAft>
                  <a:spcPts val="0"/>
                </a:spcAft>
                <a:buNone/>
              </a:pPr>
              <a:endParaRPr sz="1800">
                <a:solidFill>
                  <a:schemeClr val="lt1"/>
                </a:solidFill>
                <a:latin typeface="Arial"/>
                <a:ea typeface="Arial"/>
                <a:cs typeface="Arial"/>
                <a:sym typeface="Arial"/>
              </a:endParaRPr>
            </a:p>
          </p:txBody>
        </p:sp>
        <p:sp>
          <p:nvSpPr>
            <p:cNvPr id="371" name="Shape 371"/>
            <p:cNvSpPr/>
            <p:nvPr/>
          </p:nvSpPr>
          <p:spPr>
            <a:xfrm>
              <a:off x="0" y="2914101"/>
              <a:ext cx="3657599" cy="962132"/>
            </a:xfrm>
            <a:prstGeom prst="roundRect">
              <a:avLst>
                <a:gd name="adj" fmla="val 10000"/>
              </a:avLst>
            </a:prstGeom>
            <a:solidFill>
              <a:srgbClr val="599BD5"/>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372" name="Shape 372"/>
            <p:cNvSpPr txBox="1"/>
            <p:nvPr/>
          </p:nvSpPr>
          <p:spPr>
            <a:xfrm>
              <a:off x="28180" y="2942281"/>
              <a:ext cx="3601239" cy="905772"/>
            </a:xfrm>
            <a:prstGeom prst="rect">
              <a:avLst/>
            </a:prstGeom>
            <a:noFill/>
            <a:ln>
              <a:noFill/>
            </a:ln>
          </p:spPr>
          <p:txBody>
            <a:bodyPr wrap="square" lIns="95250" tIns="95250" rIns="95250" bIns="95250" anchor="ctr" anchorCtr="0">
              <a:noAutofit/>
            </a:bodyPr>
            <a:lstStyle/>
            <a:p>
              <a:pPr marL="0" marR="0" lvl="0" indent="0" algn="ctr" rtl="0">
                <a:lnSpc>
                  <a:spcPct val="90000"/>
                </a:lnSpc>
                <a:spcBef>
                  <a:spcPts val="0"/>
                </a:spcBef>
                <a:spcAft>
                  <a:spcPts val="0"/>
                </a:spcAft>
                <a:buNone/>
              </a:pPr>
              <a:r>
                <a:rPr lang="en-US" sz="2500">
                  <a:solidFill>
                    <a:schemeClr val="lt1"/>
                  </a:solidFill>
                  <a:latin typeface="Arial"/>
                  <a:ea typeface="Arial"/>
                  <a:cs typeface="Arial"/>
                  <a:sym typeface="Arial"/>
                </a:rPr>
                <a:t>Docking Cycles</a:t>
              </a:r>
            </a:p>
          </p:txBody>
        </p:sp>
        <p:sp>
          <p:nvSpPr>
            <p:cNvPr id="373" name="Shape 373"/>
            <p:cNvSpPr/>
            <p:nvPr/>
          </p:nvSpPr>
          <p:spPr>
            <a:xfrm rot="5400000">
              <a:off x="1643473" y="3900944"/>
              <a:ext cx="370651" cy="444782"/>
            </a:xfrm>
            <a:prstGeom prst="rightArrow">
              <a:avLst>
                <a:gd name="adj1" fmla="val 60000"/>
                <a:gd name="adj2" fmla="val 50000"/>
              </a:avLst>
            </a:prstGeom>
            <a:solidFill>
              <a:srgbClr val="B3CAE7"/>
            </a:solidFill>
            <a:ln>
              <a:noFill/>
            </a:ln>
          </p:spPr>
          <p:txBody>
            <a:bodyPr wrap="square" lIns="91425" tIns="91425" rIns="91425" bIns="91425" anchor="ctr" anchorCtr="0">
              <a:noAutofit/>
            </a:bodyPr>
            <a:lstStyle/>
            <a:p>
              <a:pPr marL="0" lvl="0" indent="0">
                <a:spcBef>
                  <a:spcPts val="0"/>
                </a:spcBef>
                <a:buNone/>
              </a:pPr>
              <a:endParaRPr/>
            </a:p>
          </p:txBody>
        </p:sp>
        <p:sp>
          <p:nvSpPr>
            <p:cNvPr id="374" name="Shape 374"/>
            <p:cNvSpPr txBox="1"/>
            <p:nvPr/>
          </p:nvSpPr>
          <p:spPr>
            <a:xfrm>
              <a:off x="1695364" y="3938010"/>
              <a:ext cx="266870" cy="259456"/>
            </a:xfrm>
            <a:prstGeom prst="rect">
              <a:avLst/>
            </a:prstGeom>
            <a:noFill/>
            <a:ln>
              <a:noFill/>
            </a:ln>
          </p:spPr>
          <p:txBody>
            <a:bodyPr wrap="square" lIns="0" tIns="0" rIns="0" bIns="0" anchor="ctr" anchorCtr="0">
              <a:noAutofit/>
            </a:bodyPr>
            <a:lstStyle/>
            <a:p>
              <a:pPr marL="0" marR="0" lvl="0" indent="0" algn="ctr" rtl="0">
                <a:lnSpc>
                  <a:spcPct val="90000"/>
                </a:lnSpc>
                <a:spcBef>
                  <a:spcPts val="0"/>
                </a:spcBef>
                <a:spcAft>
                  <a:spcPts val="0"/>
                </a:spcAft>
                <a:buNone/>
              </a:pPr>
              <a:endParaRPr sz="1800">
                <a:solidFill>
                  <a:schemeClr val="lt1"/>
                </a:solidFill>
                <a:latin typeface="Arial"/>
                <a:ea typeface="Arial"/>
                <a:cs typeface="Arial"/>
                <a:sym typeface="Arial"/>
              </a:endParaRPr>
            </a:p>
          </p:txBody>
        </p:sp>
        <p:sp>
          <p:nvSpPr>
            <p:cNvPr id="375" name="Shape 375"/>
            <p:cNvSpPr/>
            <p:nvPr/>
          </p:nvSpPr>
          <p:spPr>
            <a:xfrm>
              <a:off x="0" y="4370436"/>
              <a:ext cx="3657599" cy="962132"/>
            </a:xfrm>
            <a:prstGeom prst="roundRect">
              <a:avLst>
                <a:gd name="adj" fmla="val 10000"/>
              </a:avLst>
            </a:prstGeom>
            <a:solidFill>
              <a:schemeClr val="accent2"/>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376" name="Shape 376"/>
            <p:cNvSpPr txBox="1"/>
            <p:nvPr/>
          </p:nvSpPr>
          <p:spPr>
            <a:xfrm>
              <a:off x="28180" y="4398616"/>
              <a:ext cx="3601239" cy="905772"/>
            </a:xfrm>
            <a:prstGeom prst="rect">
              <a:avLst/>
            </a:prstGeom>
            <a:noFill/>
            <a:ln>
              <a:noFill/>
            </a:ln>
          </p:spPr>
          <p:txBody>
            <a:bodyPr wrap="square" lIns="95250" tIns="95250" rIns="95250" bIns="95250" anchor="ctr" anchorCtr="0">
              <a:noAutofit/>
            </a:bodyPr>
            <a:lstStyle/>
            <a:p>
              <a:pPr marL="0" marR="0" lvl="0" indent="0" algn="ctr" rtl="0">
                <a:lnSpc>
                  <a:spcPct val="90000"/>
                </a:lnSpc>
                <a:spcBef>
                  <a:spcPts val="0"/>
                </a:spcBef>
                <a:spcAft>
                  <a:spcPts val="0"/>
                </a:spcAft>
                <a:buNone/>
              </a:pPr>
              <a:r>
                <a:rPr lang="en-US" sz="2500">
                  <a:solidFill>
                    <a:schemeClr val="lt1"/>
                  </a:solidFill>
                  <a:latin typeface="Arial"/>
                  <a:ea typeface="Arial"/>
                  <a:cs typeface="Arial"/>
                  <a:sym typeface="Arial"/>
                </a:rPr>
                <a:t>High res refinement</a:t>
              </a:r>
            </a:p>
          </p:txBody>
        </p:sp>
      </p:grpSp>
      <p:grpSp>
        <p:nvGrpSpPr>
          <p:cNvPr id="377" name="Shape 377"/>
          <p:cNvGrpSpPr/>
          <p:nvPr/>
        </p:nvGrpSpPr>
        <p:grpSpPr>
          <a:xfrm>
            <a:off x="4735512" y="2941637"/>
            <a:ext cx="4800600" cy="2743200"/>
            <a:chOff x="1706337" y="1581"/>
            <a:chExt cx="1703838" cy="1107495"/>
          </a:xfrm>
        </p:grpSpPr>
        <p:sp>
          <p:nvSpPr>
            <p:cNvPr id="378" name="Shape 378"/>
            <p:cNvSpPr/>
            <p:nvPr/>
          </p:nvSpPr>
          <p:spPr>
            <a:xfrm>
              <a:off x="1706337" y="1581"/>
              <a:ext cx="1703838" cy="1107495"/>
            </a:xfrm>
            <a:prstGeom prst="roundRect">
              <a:avLst>
                <a:gd name="adj" fmla="val 16667"/>
              </a:avLst>
            </a:prstGeom>
            <a:solidFill>
              <a:schemeClr val="accent2"/>
            </a:solidFill>
            <a:ln w="12700" cap="flat" cmpd="sng">
              <a:solidFill>
                <a:schemeClr val="lt1"/>
              </a:solidFill>
              <a:prstDash val="solid"/>
              <a:miter lim="800000"/>
              <a:headEnd type="none" w="med" len="med"/>
              <a:tailEnd type="none" w="med" len="med"/>
            </a:ln>
          </p:spPr>
          <p:txBody>
            <a:bodyPr wrap="square" lIns="91425" tIns="91425" rIns="91425" bIns="91425" anchor="ctr" anchorCtr="0">
              <a:noAutofit/>
            </a:bodyPr>
            <a:lstStyle/>
            <a:p>
              <a:pPr marL="0" lvl="0" indent="0">
                <a:spcBef>
                  <a:spcPts val="0"/>
                </a:spcBef>
                <a:buNone/>
              </a:pPr>
              <a:endParaRPr/>
            </a:p>
          </p:txBody>
        </p:sp>
        <p:sp>
          <p:nvSpPr>
            <p:cNvPr id="379" name="Shape 379"/>
            <p:cNvSpPr/>
            <p:nvPr/>
          </p:nvSpPr>
          <p:spPr>
            <a:xfrm>
              <a:off x="1760400" y="55644"/>
              <a:ext cx="1595712" cy="999369"/>
            </a:xfrm>
            <a:prstGeom prst="rect">
              <a:avLst/>
            </a:prstGeom>
            <a:solidFill>
              <a:schemeClr val="accent2"/>
            </a:solidFill>
            <a:ln>
              <a:noFill/>
            </a:ln>
          </p:spPr>
          <p:txBody>
            <a:bodyPr wrap="square" lIns="76200" tIns="76200" rIns="76200" bIns="76200" anchor="ctr" anchorCtr="0">
              <a:noAutofit/>
            </a:bodyPr>
            <a:lstStyle/>
            <a:p>
              <a:pPr marL="0" marR="0" lvl="0" indent="0" algn="ctr" rtl="0">
                <a:lnSpc>
                  <a:spcPct val="90000"/>
                </a:lnSpc>
                <a:spcBef>
                  <a:spcPts val="0"/>
                </a:spcBef>
                <a:spcAft>
                  <a:spcPts val="0"/>
                </a:spcAft>
                <a:buNone/>
              </a:pPr>
              <a:r>
                <a:rPr lang="en-US" sz="3600">
                  <a:solidFill>
                    <a:schemeClr val="lt1"/>
                  </a:solidFill>
                </a:rPr>
                <a:t>Gradient Based Minimization of side-chain and backbone torsion angles</a:t>
              </a:r>
            </a:p>
          </p:txBody>
        </p:sp>
      </p:grpSp>
      <p:sp>
        <p:nvSpPr>
          <p:cNvPr id="380" name="Shape 380"/>
          <p:cNvSpPr txBox="1"/>
          <p:nvPr/>
        </p:nvSpPr>
        <p:spPr>
          <a:xfrm>
            <a:off x="655639" y="390526"/>
            <a:ext cx="9070975" cy="1171575"/>
          </a:xfrm>
          <a:prstGeom prst="rect">
            <a:avLst/>
          </a:prstGeom>
          <a:noFill/>
          <a:ln>
            <a:noFill/>
          </a:ln>
        </p:spPr>
        <p:txBody>
          <a:bodyPr wrap="square" lIns="91425" tIns="45700" rIns="91425" bIns="45700" anchor="ctr" anchorCtr="0">
            <a:noAutofit/>
          </a:bodyPr>
          <a:lstStyle/>
          <a:p>
            <a:pPr marL="0" marR="0" lvl="0" indent="-381000" algn="ctr" rtl="0">
              <a:lnSpc>
                <a:spcPct val="90000"/>
              </a:lnSpc>
              <a:spcBef>
                <a:spcPts val="0"/>
              </a:spcBef>
              <a:spcAft>
                <a:spcPts val="0"/>
              </a:spcAft>
              <a:buClr>
                <a:schemeClr val="dk1"/>
              </a:buClr>
              <a:buSzPts val="6000"/>
              <a:buFont typeface="Calibri"/>
              <a:buNone/>
            </a:pPr>
            <a:r>
              <a:rPr lang="en-US" sz="6000">
                <a:solidFill>
                  <a:schemeClr val="dk1"/>
                </a:solidFill>
                <a:latin typeface="Calibri"/>
                <a:ea typeface="Calibri"/>
                <a:cs typeface="Calibri"/>
                <a:sym typeface="Calibri"/>
              </a:rPr>
              <a:t>RosettaLigand Algorithm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Shape 385"/>
          <p:cNvSpPr txBox="1">
            <a:spLocks noGrp="1"/>
          </p:cNvSpPr>
          <p:nvPr>
            <p:ph type="title"/>
          </p:nvPr>
        </p:nvSpPr>
        <p:spPr>
          <a:xfrm>
            <a:off x="693050" y="-99200"/>
            <a:ext cx="8694600" cy="1096200"/>
          </a:xfrm>
          <a:prstGeom prst="rect">
            <a:avLst/>
          </a:prstGeom>
          <a:noFill/>
          <a:ln>
            <a:noFill/>
          </a:ln>
        </p:spPr>
        <p:txBody>
          <a:bodyPr wrap="square" lIns="91425" tIns="45700" rIns="91425" bIns="45700" anchor="ctr" anchorCtr="0">
            <a:noAutofit/>
          </a:bodyPr>
          <a:lstStyle/>
          <a:p>
            <a:pPr marL="0" marR="0" lvl="0" indent="-381000" algn="ctr" rtl="0">
              <a:lnSpc>
                <a:spcPct val="90000"/>
              </a:lnSpc>
              <a:spcBef>
                <a:spcPts val="0"/>
              </a:spcBef>
              <a:buClr>
                <a:schemeClr val="dk1"/>
              </a:buClr>
              <a:buSzPts val="6000"/>
              <a:buFont typeface="Calibri"/>
              <a:buNone/>
            </a:pPr>
            <a:r>
              <a:rPr lang="en-US" sz="6000" b="0" i="0" u="none" strike="noStrike" cap="none">
                <a:solidFill>
                  <a:schemeClr val="dk1"/>
                </a:solidFill>
                <a:latin typeface="Calibri"/>
                <a:ea typeface="Calibri"/>
                <a:cs typeface="Calibri"/>
                <a:sym typeface="Calibri"/>
              </a:rPr>
              <a:t>HighResDocker</a:t>
            </a:r>
          </a:p>
        </p:txBody>
      </p:sp>
      <p:sp>
        <p:nvSpPr>
          <p:cNvPr id="386" name="Shape 386"/>
          <p:cNvSpPr txBox="1">
            <a:spLocks noGrp="1"/>
          </p:cNvSpPr>
          <p:nvPr>
            <p:ph type="body" idx="1"/>
          </p:nvPr>
        </p:nvSpPr>
        <p:spPr>
          <a:xfrm>
            <a:off x="504025" y="1086325"/>
            <a:ext cx="9511200" cy="6137400"/>
          </a:xfrm>
          <a:prstGeom prst="rect">
            <a:avLst/>
          </a:prstGeom>
          <a:noFill/>
          <a:ln>
            <a:noFill/>
          </a:ln>
        </p:spPr>
        <p:txBody>
          <a:bodyPr wrap="square" lIns="91425" tIns="45700" rIns="91425" bIns="45700" anchor="t" anchorCtr="0">
            <a:noAutofit/>
          </a:bodyPr>
          <a:lstStyle/>
          <a:p>
            <a:pPr marL="189006" marR="0" lvl="0" indent="-390745" algn="l" rtl="0">
              <a:lnSpc>
                <a:spcPct val="70000"/>
              </a:lnSpc>
              <a:spcBef>
                <a:spcPts val="0"/>
              </a:spcBef>
              <a:spcAft>
                <a:spcPts val="0"/>
              </a:spcAft>
              <a:buClr>
                <a:srgbClr val="1B00C0"/>
              </a:buClr>
              <a:buSzPts val="3177"/>
              <a:buFont typeface="Arial"/>
              <a:buNone/>
            </a:pPr>
            <a:r>
              <a:rPr lang="en-US" sz="3177" b="0" i="0" u="none" strike="noStrike" cap="none">
                <a:solidFill>
                  <a:srgbClr val="1B00C0"/>
                </a:solidFill>
                <a:latin typeface="Calibri"/>
                <a:ea typeface="Calibri"/>
                <a:cs typeface="Calibri"/>
                <a:sym typeface="Calibri"/>
              </a:rPr>
              <a:t>&lt;HighResDocker name=(string) cycles=(int) repack_every_Nth=(int) scorefxn=(string) movemap_builder=(string) resfile=(string)/&gt;</a:t>
            </a:r>
          </a:p>
          <a:p>
            <a:pPr marL="189006" marR="0" lvl="0" indent="-390745" algn="l" rtl="0">
              <a:lnSpc>
                <a:spcPct val="70000"/>
              </a:lnSpc>
              <a:spcBef>
                <a:spcPts val="0"/>
              </a:spcBef>
              <a:spcAft>
                <a:spcPts val="0"/>
              </a:spcAft>
              <a:buClr>
                <a:srgbClr val="1B00C0"/>
              </a:buClr>
              <a:buSzPts val="3177"/>
              <a:buFont typeface="Arial"/>
              <a:buNone/>
            </a:pPr>
            <a:endParaRPr sz="3177">
              <a:solidFill>
                <a:srgbClr val="1B00C0"/>
              </a:solidFill>
            </a:endParaRPr>
          </a:p>
          <a:p>
            <a:pPr marL="0" marR="0" lvl="0" indent="-196850" algn="l" rtl="0">
              <a:lnSpc>
                <a:spcPct val="70000"/>
              </a:lnSpc>
              <a:spcBef>
                <a:spcPts val="827"/>
              </a:spcBef>
              <a:spcAft>
                <a:spcPts val="0"/>
              </a:spcAft>
              <a:buClr>
                <a:schemeClr val="dk1"/>
              </a:buClr>
              <a:buSzPts val="3100"/>
              <a:buFont typeface="Arial"/>
              <a:buNone/>
            </a:pPr>
            <a:r>
              <a:rPr lang="en-US" sz="2400" b="0" i="0" u="sng" strike="noStrike" cap="none">
                <a:solidFill>
                  <a:schemeClr val="dk1"/>
                </a:solidFill>
                <a:latin typeface="Calibri"/>
                <a:ea typeface="Calibri"/>
                <a:cs typeface="Calibri"/>
                <a:sym typeface="Calibri"/>
              </a:rPr>
              <a:t>Atomistic Monte Carlo refinement of ligand and sidechain conformations</a:t>
            </a:r>
          </a:p>
          <a:p>
            <a:pPr marL="189006" marR="0" lvl="0" indent="-356328" algn="l" rtl="0">
              <a:lnSpc>
                <a:spcPct val="70000"/>
              </a:lnSpc>
              <a:spcBef>
                <a:spcPts val="827"/>
              </a:spcBef>
              <a:spcAft>
                <a:spcPts val="0"/>
              </a:spcAft>
              <a:buClr>
                <a:schemeClr val="dk1"/>
              </a:buClr>
              <a:buSzPts val="2635"/>
              <a:buFont typeface="Arial"/>
              <a:buNone/>
            </a:pPr>
            <a:r>
              <a:rPr lang="en-US" sz="2400" b="0" i="0" u="none" strike="noStrike" cap="none">
                <a:solidFill>
                  <a:schemeClr val="dk1"/>
                </a:solidFill>
                <a:latin typeface="Calibri"/>
                <a:ea typeface="Calibri"/>
                <a:cs typeface="Calibri"/>
                <a:sym typeface="Calibri"/>
              </a:rPr>
              <a:t>cycles: number of rotamer trials or repack steps (coupled w/small ligand movements). </a:t>
            </a:r>
          </a:p>
          <a:p>
            <a:pPr marL="189006" marR="0" lvl="0" indent="-356328" algn="l" rtl="0">
              <a:lnSpc>
                <a:spcPct val="70000"/>
              </a:lnSpc>
              <a:spcBef>
                <a:spcPts val="827"/>
              </a:spcBef>
              <a:spcAft>
                <a:spcPts val="0"/>
              </a:spcAft>
              <a:buClr>
                <a:schemeClr val="dk1"/>
              </a:buClr>
              <a:buSzPts val="2635"/>
              <a:buFont typeface="Arial"/>
              <a:buNone/>
            </a:pPr>
            <a:r>
              <a:rPr lang="en-US" sz="2400" b="0" i="0" u="none" strike="noStrike" cap="none">
                <a:solidFill>
                  <a:schemeClr val="dk1"/>
                </a:solidFill>
                <a:latin typeface="Calibri"/>
                <a:ea typeface="Calibri"/>
                <a:cs typeface="Calibri"/>
                <a:sym typeface="Calibri"/>
              </a:rPr>
              <a:t>repack_every_Nth:  full repacks are interspersed with rotamer trials</a:t>
            </a:r>
          </a:p>
          <a:p>
            <a:pPr marL="189006" marR="0" lvl="0" indent="-356328" algn="l" rtl="0">
              <a:lnSpc>
                <a:spcPct val="70000"/>
              </a:lnSpc>
              <a:spcBef>
                <a:spcPts val="827"/>
              </a:spcBef>
              <a:spcAft>
                <a:spcPts val="0"/>
              </a:spcAft>
              <a:buClr>
                <a:schemeClr val="dk1"/>
              </a:buClr>
              <a:buSzPts val="2635"/>
              <a:buFont typeface="Arial"/>
              <a:buNone/>
            </a:pPr>
            <a:r>
              <a:rPr lang="en-US" sz="2400" b="0" i="0" u="none" strike="noStrike" cap="none">
                <a:solidFill>
                  <a:schemeClr val="dk1"/>
                </a:solidFill>
                <a:latin typeface="Calibri"/>
                <a:ea typeface="Calibri"/>
                <a:cs typeface="Calibri"/>
                <a:sym typeface="Calibri"/>
              </a:rPr>
              <a:t>scorefxn:  Use a soft repulsive score here.</a:t>
            </a:r>
          </a:p>
          <a:p>
            <a:pPr marL="189006" marR="0" lvl="0" indent="-356328" algn="l" rtl="0">
              <a:lnSpc>
                <a:spcPct val="70000"/>
              </a:lnSpc>
              <a:spcBef>
                <a:spcPts val="827"/>
              </a:spcBef>
              <a:spcAft>
                <a:spcPts val="0"/>
              </a:spcAft>
              <a:buClr>
                <a:schemeClr val="dk1"/>
              </a:buClr>
              <a:buSzPts val="2635"/>
              <a:buFont typeface="Arial"/>
              <a:buNone/>
            </a:pPr>
            <a:r>
              <a:rPr lang="en-US" sz="2400" b="0" i="0" u="none" strike="noStrike" cap="none">
                <a:solidFill>
                  <a:schemeClr val="dk1"/>
                </a:solidFill>
                <a:latin typeface="Calibri"/>
                <a:ea typeface="Calibri"/>
                <a:cs typeface="Calibri"/>
                <a:sym typeface="Calibri"/>
              </a:rPr>
              <a:t>movemap_builder: movemap defined in the LIGAND AREA section</a:t>
            </a:r>
          </a:p>
          <a:p>
            <a:pPr marL="189006" marR="0" lvl="0" indent="-356328" algn="l" rtl="0">
              <a:lnSpc>
                <a:spcPct val="70000"/>
              </a:lnSpc>
              <a:spcBef>
                <a:spcPts val="827"/>
              </a:spcBef>
              <a:buClr>
                <a:schemeClr val="dk1"/>
              </a:buClr>
              <a:buSzPts val="2635"/>
              <a:buFont typeface="Arial"/>
              <a:buNone/>
            </a:pPr>
            <a:r>
              <a:rPr lang="en-US" sz="2400" b="0" i="0" u="none" strike="noStrike" cap="none">
                <a:solidFill>
                  <a:schemeClr val="dk1"/>
                </a:solidFill>
                <a:latin typeface="Calibri"/>
                <a:ea typeface="Calibri"/>
                <a:cs typeface="Calibri"/>
                <a:sym typeface="Calibri"/>
              </a:rPr>
              <a:t>resfile: Specify what rotamer exchanges are possible (including design).  These are restricted to the defined interface region. Can be in options instead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Shape 391"/>
          <p:cNvSpPr txBox="1">
            <a:spLocks noGrp="1"/>
          </p:cNvSpPr>
          <p:nvPr>
            <p:ph type="title"/>
          </p:nvPr>
        </p:nvSpPr>
        <p:spPr>
          <a:xfrm>
            <a:off x="693043" y="198437"/>
            <a:ext cx="8694539" cy="1461188"/>
          </a:xfrm>
          <a:prstGeom prst="rect">
            <a:avLst/>
          </a:prstGeom>
          <a:noFill/>
          <a:ln>
            <a:noFill/>
          </a:ln>
        </p:spPr>
        <p:txBody>
          <a:bodyPr wrap="square" lIns="91425" tIns="45700" rIns="91425" bIns="45700" anchor="ctr" anchorCtr="0">
            <a:noAutofit/>
          </a:bodyPr>
          <a:lstStyle/>
          <a:p>
            <a:pPr marL="0" marR="0" lvl="0" indent="-381000" algn="ctr" rtl="0">
              <a:lnSpc>
                <a:spcPct val="90000"/>
              </a:lnSpc>
              <a:spcBef>
                <a:spcPts val="0"/>
              </a:spcBef>
              <a:buClr>
                <a:schemeClr val="dk1"/>
              </a:buClr>
              <a:buSzPts val="6000"/>
              <a:buFont typeface="Calibri"/>
              <a:buNone/>
            </a:pPr>
            <a:r>
              <a:rPr lang="en-US" sz="6000" b="0" i="0" u="none" strike="noStrike" cap="none">
                <a:solidFill>
                  <a:schemeClr val="dk1"/>
                </a:solidFill>
                <a:latin typeface="Calibri"/>
                <a:ea typeface="Calibri"/>
                <a:cs typeface="Calibri"/>
                <a:sym typeface="Calibri"/>
              </a:rPr>
              <a:t>FinalMinimizer</a:t>
            </a:r>
          </a:p>
        </p:txBody>
      </p:sp>
      <p:sp>
        <p:nvSpPr>
          <p:cNvPr id="392" name="Shape 392"/>
          <p:cNvSpPr txBox="1">
            <a:spLocks noGrp="1"/>
          </p:cNvSpPr>
          <p:nvPr>
            <p:ph type="body" idx="1"/>
          </p:nvPr>
        </p:nvSpPr>
        <p:spPr>
          <a:xfrm>
            <a:off x="312500" y="2012425"/>
            <a:ext cx="9538800" cy="5415300"/>
          </a:xfrm>
          <a:prstGeom prst="rect">
            <a:avLst/>
          </a:prstGeom>
          <a:noFill/>
          <a:ln>
            <a:noFill/>
          </a:ln>
        </p:spPr>
        <p:txBody>
          <a:bodyPr wrap="square" lIns="91425" tIns="45700" rIns="91425" bIns="45700" anchor="t" anchorCtr="0">
            <a:noAutofit/>
          </a:bodyPr>
          <a:lstStyle/>
          <a:p>
            <a:pPr marL="189006" marR="0" lvl="0" indent="-379506" algn="l" rtl="0">
              <a:lnSpc>
                <a:spcPct val="90000"/>
              </a:lnSpc>
              <a:spcBef>
                <a:spcPts val="0"/>
              </a:spcBef>
              <a:spcAft>
                <a:spcPts val="0"/>
              </a:spcAft>
              <a:buClr>
                <a:srgbClr val="1B00C0"/>
              </a:buClr>
              <a:buSzPts val="3000"/>
              <a:buFont typeface="Arial"/>
              <a:buNone/>
            </a:pPr>
            <a:r>
              <a:rPr lang="en-US" sz="3000" b="0" i="0" u="none" strike="noStrike" cap="none">
                <a:solidFill>
                  <a:srgbClr val="1B00C0"/>
                </a:solidFill>
                <a:latin typeface="Calibri"/>
                <a:ea typeface="Calibri"/>
                <a:cs typeface="Calibri"/>
                <a:sym typeface="Calibri"/>
              </a:rPr>
              <a:t>&lt;FinalMinimizer name=(string) scorefxn=(string) movemap_builder=(string)&gt;</a:t>
            </a:r>
          </a:p>
          <a:p>
            <a:pPr marL="189006" marR="0" lvl="0" indent="-336008" algn="l" rtl="0">
              <a:lnSpc>
                <a:spcPct val="90000"/>
              </a:lnSpc>
              <a:spcBef>
                <a:spcPts val="827"/>
              </a:spcBef>
              <a:spcAft>
                <a:spcPts val="0"/>
              </a:spcAft>
              <a:buClr>
                <a:schemeClr val="dk1"/>
              </a:buClr>
              <a:buSzPts val="2315"/>
              <a:buFont typeface="Arial"/>
              <a:buNone/>
            </a:pPr>
            <a:endParaRPr sz="2315" b="0" i="0" u="none" strike="noStrike" cap="none">
              <a:solidFill>
                <a:schemeClr val="dk1"/>
              </a:solidFill>
              <a:latin typeface="Calibri"/>
              <a:ea typeface="Calibri"/>
              <a:cs typeface="Calibri"/>
              <a:sym typeface="Calibri"/>
            </a:endParaRPr>
          </a:p>
          <a:p>
            <a:pPr marL="189006" marR="0" lvl="0" indent="-366806" algn="l" rtl="0">
              <a:lnSpc>
                <a:spcPct val="90000"/>
              </a:lnSpc>
              <a:spcBef>
                <a:spcPts val="827"/>
              </a:spcBef>
              <a:spcAft>
                <a:spcPts val="0"/>
              </a:spcAft>
              <a:buClr>
                <a:schemeClr val="dk1"/>
              </a:buClr>
              <a:buSzPts val="2800"/>
              <a:buFont typeface="Arial"/>
              <a:buNone/>
            </a:pPr>
            <a:r>
              <a:rPr lang="en-US" sz="2400" b="0" i="0" u="sng" strike="noStrike" cap="none">
                <a:solidFill>
                  <a:schemeClr val="dk1"/>
                </a:solidFill>
                <a:latin typeface="Calibri"/>
                <a:ea typeface="Calibri"/>
                <a:cs typeface="Calibri"/>
                <a:sym typeface="Calibri"/>
              </a:rPr>
              <a:t>Minimize the structure of the docked protein/ligand complex</a:t>
            </a:r>
          </a:p>
          <a:p>
            <a:pPr marL="189006" marR="0" lvl="0" indent="-366806" algn="l" rtl="0">
              <a:lnSpc>
                <a:spcPct val="90000"/>
              </a:lnSpc>
              <a:spcBef>
                <a:spcPts val="827"/>
              </a:spcBef>
              <a:spcAft>
                <a:spcPts val="0"/>
              </a:spcAft>
              <a:buClr>
                <a:schemeClr val="dk1"/>
              </a:buClr>
              <a:buSzPts val="2800"/>
              <a:buFont typeface="Arial"/>
              <a:buNone/>
            </a:pPr>
            <a:r>
              <a:rPr lang="en-US" sz="2400" b="0" i="0" u="none" strike="noStrike" cap="none">
                <a:solidFill>
                  <a:schemeClr val="dk1"/>
                </a:solidFill>
                <a:latin typeface="Calibri"/>
                <a:ea typeface="Calibri"/>
                <a:cs typeface="Calibri"/>
                <a:sym typeface="Calibri"/>
              </a:rPr>
              <a:t>scorefxn: Use a hard repulsive to remove clashes</a:t>
            </a:r>
          </a:p>
          <a:p>
            <a:pPr marL="189006" marR="0" lvl="0" indent="-366806" algn="l" rtl="0">
              <a:lnSpc>
                <a:spcPct val="90000"/>
              </a:lnSpc>
              <a:spcBef>
                <a:spcPts val="827"/>
              </a:spcBef>
              <a:spcAft>
                <a:spcPts val="0"/>
              </a:spcAft>
              <a:buClr>
                <a:schemeClr val="dk1"/>
              </a:buClr>
              <a:buSzPts val="2800"/>
              <a:buFont typeface="Arial"/>
              <a:buNone/>
            </a:pPr>
            <a:r>
              <a:rPr lang="en-US" sz="2400" b="0" i="0" u="none" strike="noStrike" cap="none">
                <a:solidFill>
                  <a:schemeClr val="dk1"/>
                </a:solidFill>
                <a:latin typeface="Calibri"/>
                <a:ea typeface="Calibri"/>
                <a:cs typeface="Calibri"/>
                <a:sym typeface="Calibri"/>
              </a:rPr>
              <a:t>movemap_builder: movemap defined in the LIGAND AREA section</a:t>
            </a:r>
          </a:p>
          <a:p>
            <a:pPr marL="189006" marR="0" lvl="0" indent="-366806" algn="l" rtl="0">
              <a:lnSpc>
                <a:spcPct val="90000"/>
              </a:lnSpc>
              <a:spcBef>
                <a:spcPts val="827"/>
              </a:spcBef>
              <a:spcAft>
                <a:spcPts val="0"/>
              </a:spcAft>
              <a:buClr>
                <a:schemeClr val="dk1"/>
              </a:buClr>
              <a:buSzPts val="2800"/>
              <a:buFont typeface="Arial"/>
              <a:buNone/>
            </a:pPr>
            <a:endParaRPr sz="2400"/>
          </a:p>
          <a:p>
            <a:pPr marL="189006" marR="0" lvl="0" indent="-366806" algn="l" rtl="0">
              <a:lnSpc>
                <a:spcPct val="90000"/>
              </a:lnSpc>
              <a:spcBef>
                <a:spcPts val="827"/>
              </a:spcBef>
              <a:spcAft>
                <a:spcPts val="0"/>
              </a:spcAft>
              <a:buClr>
                <a:schemeClr val="dk1"/>
              </a:buClr>
              <a:buSzPts val="2800"/>
              <a:buFont typeface="Arial"/>
              <a:buNone/>
            </a:pPr>
            <a:endParaRPr sz="2400"/>
          </a:p>
          <a:p>
            <a:pPr marL="189006" marR="0" lvl="0" indent="-366806" algn="l" rtl="0">
              <a:lnSpc>
                <a:spcPct val="90000"/>
              </a:lnSpc>
              <a:spcBef>
                <a:spcPts val="827"/>
              </a:spcBef>
              <a:spcAft>
                <a:spcPts val="0"/>
              </a:spcAft>
              <a:buClr>
                <a:schemeClr val="dk1"/>
              </a:buClr>
              <a:buSzPts val="2800"/>
              <a:buFont typeface="Arial"/>
              <a:buNone/>
            </a:pPr>
            <a:endParaRPr sz="2400"/>
          </a:p>
          <a:p>
            <a:pPr marL="189006" marR="0" lvl="0" indent="-189006" algn="l" rtl="0">
              <a:lnSpc>
                <a:spcPct val="90000"/>
              </a:lnSpc>
              <a:spcBef>
                <a:spcPts val="827"/>
              </a:spcBef>
              <a:spcAft>
                <a:spcPts val="0"/>
              </a:spcAft>
              <a:buClr>
                <a:schemeClr val="dk1"/>
              </a:buClr>
              <a:buSzPts val="2315"/>
              <a:buFont typeface="Arial"/>
              <a:buNone/>
            </a:pPr>
            <a:endParaRPr sz="2315" b="0" i="0" u="none" strike="noStrike" cap="none">
              <a:solidFill>
                <a:schemeClr val="dk1"/>
              </a:solidFill>
              <a:latin typeface="Calibri"/>
              <a:ea typeface="Calibri"/>
              <a:cs typeface="Calibri"/>
              <a:sym typeface="Calibri"/>
            </a:endParaRPr>
          </a:p>
          <a:p>
            <a:pPr marL="189006" marR="0" lvl="0" indent="-189006" algn="l" rtl="0">
              <a:lnSpc>
                <a:spcPct val="90000"/>
              </a:lnSpc>
              <a:spcBef>
                <a:spcPts val="827"/>
              </a:spcBef>
              <a:buClr>
                <a:schemeClr val="dk1"/>
              </a:buClr>
              <a:buSzPts val="2315"/>
              <a:buFont typeface="Arial"/>
              <a:buNone/>
            </a:pPr>
            <a:endParaRPr sz="2315" b="0" i="0" u="none" strike="noStrike" cap="none">
              <a:solidFill>
                <a:schemeClr val="dk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7" name="Shape 397"/>
          <p:cNvSpPr txBox="1">
            <a:spLocks noGrp="1"/>
          </p:cNvSpPr>
          <p:nvPr>
            <p:ph type="title"/>
          </p:nvPr>
        </p:nvSpPr>
        <p:spPr>
          <a:xfrm>
            <a:off x="693043" y="402483"/>
            <a:ext cx="8694539" cy="1461188"/>
          </a:xfrm>
          <a:prstGeom prst="rect">
            <a:avLst/>
          </a:prstGeom>
          <a:noFill/>
          <a:ln>
            <a:noFill/>
          </a:ln>
        </p:spPr>
        <p:txBody>
          <a:bodyPr wrap="square" lIns="91425" tIns="45700" rIns="91425" bIns="45700" anchor="ctr" anchorCtr="0">
            <a:noAutofit/>
          </a:bodyPr>
          <a:lstStyle/>
          <a:p>
            <a:pPr marL="0" marR="0" lvl="0" indent="-254000" algn="ctr" rtl="0">
              <a:lnSpc>
                <a:spcPct val="90000"/>
              </a:lnSpc>
              <a:spcBef>
                <a:spcPts val="0"/>
              </a:spcBef>
              <a:buClr>
                <a:schemeClr val="dk1"/>
              </a:buClr>
              <a:buSzPts val="4000"/>
              <a:buFont typeface="Calibri"/>
              <a:buNone/>
            </a:pPr>
            <a:r>
              <a:rPr lang="en-US" sz="4000" b="0" i="0" u="none" strike="noStrike" cap="none">
                <a:solidFill>
                  <a:schemeClr val="dk1"/>
                </a:solidFill>
                <a:latin typeface="Calibri"/>
                <a:ea typeface="Calibri"/>
                <a:cs typeface="Calibri"/>
                <a:sym typeface="Calibri"/>
              </a:rPr>
              <a:t>Move Maps, Interfaces, and Ligand Areas</a:t>
            </a:r>
          </a:p>
        </p:txBody>
      </p:sp>
      <p:sp>
        <p:nvSpPr>
          <p:cNvPr id="398" name="Shape 398"/>
          <p:cNvSpPr txBox="1">
            <a:spLocks noGrp="1"/>
          </p:cNvSpPr>
          <p:nvPr>
            <p:ph type="body" idx="1"/>
          </p:nvPr>
        </p:nvSpPr>
        <p:spPr>
          <a:xfrm>
            <a:off x="693043" y="2012414"/>
            <a:ext cx="8694539" cy="4796544"/>
          </a:xfrm>
          <a:prstGeom prst="rect">
            <a:avLst/>
          </a:prstGeom>
          <a:noFill/>
          <a:ln>
            <a:noFill/>
          </a:ln>
        </p:spPr>
        <p:txBody>
          <a:bodyPr wrap="square" lIns="91425" tIns="45700" rIns="91425" bIns="45700" anchor="t" anchorCtr="0">
            <a:noAutofit/>
          </a:bodyPr>
          <a:lstStyle/>
          <a:p>
            <a:pPr marL="0" marR="0" lvl="0" indent="-152717" algn="l" rtl="0">
              <a:lnSpc>
                <a:spcPct val="70000"/>
              </a:lnSpc>
              <a:spcBef>
                <a:spcPts val="0"/>
              </a:spcBef>
              <a:spcAft>
                <a:spcPts val="0"/>
              </a:spcAft>
              <a:buClr>
                <a:schemeClr val="dk1"/>
              </a:buClr>
              <a:buSzPts val="2405"/>
              <a:buFont typeface="Arial"/>
              <a:buNone/>
            </a:pPr>
            <a:r>
              <a:rPr lang="en-US" sz="2405" b="0" i="0" u="none" strike="noStrike" cap="none">
                <a:solidFill>
                  <a:schemeClr val="dk1"/>
                </a:solidFill>
                <a:latin typeface="Calibri"/>
                <a:ea typeface="Calibri"/>
                <a:cs typeface="Calibri"/>
                <a:sym typeface="Calibri"/>
              </a:rPr>
              <a:t>LIGAND_AREAS</a:t>
            </a:r>
          </a:p>
          <a:p>
            <a:pPr marL="378013" marR="0" lvl="1" indent="-152717" algn="l" rtl="0">
              <a:lnSpc>
                <a:spcPct val="70000"/>
              </a:lnSpc>
              <a:spcBef>
                <a:spcPts val="413"/>
              </a:spcBef>
              <a:spcAft>
                <a:spcPts val="0"/>
              </a:spcAft>
              <a:buClr>
                <a:schemeClr val="dk1"/>
              </a:buClr>
              <a:buSzPts val="2405"/>
              <a:buFont typeface="Arial"/>
              <a:buNone/>
            </a:pPr>
            <a:r>
              <a:rPr lang="en-US" sz="2405" b="0" i="0" u="none" strike="noStrike" cap="none">
                <a:solidFill>
                  <a:schemeClr val="dk1"/>
                </a:solidFill>
                <a:latin typeface="Calibri"/>
                <a:ea typeface="Calibri"/>
                <a:cs typeface="Calibri"/>
                <a:sym typeface="Calibri"/>
              </a:rPr>
              <a:t>- cutoff: maximum distance between C-beta atom and ligand to still be part of interface</a:t>
            </a:r>
          </a:p>
          <a:p>
            <a:pPr marL="378013" marR="0" lvl="1" indent="-152717" algn="l" rtl="0">
              <a:lnSpc>
                <a:spcPct val="70000"/>
              </a:lnSpc>
              <a:spcBef>
                <a:spcPts val="413"/>
              </a:spcBef>
              <a:spcAft>
                <a:spcPts val="0"/>
              </a:spcAft>
              <a:buClr>
                <a:schemeClr val="dk1"/>
              </a:buClr>
              <a:buSzPts val="2405"/>
              <a:buFont typeface="Arial"/>
              <a:buNone/>
            </a:pPr>
            <a:r>
              <a:rPr lang="en-US" sz="2405" b="0" i="0" u="none" strike="noStrike" cap="none">
                <a:solidFill>
                  <a:schemeClr val="dk1"/>
                </a:solidFill>
                <a:latin typeface="Calibri"/>
                <a:ea typeface="Calibri"/>
                <a:cs typeface="Calibri"/>
                <a:sym typeface="Calibri"/>
              </a:rPr>
              <a:t>- add_nbr_radius: accounts for ligand atom size when computing cutoff distance </a:t>
            </a:r>
          </a:p>
          <a:p>
            <a:pPr marL="378013" marR="0" lvl="1" indent="-152717" algn="l" rtl="0">
              <a:lnSpc>
                <a:spcPct val="70000"/>
              </a:lnSpc>
              <a:spcBef>
                <a:spcPts val="413"/>
              </a:spcBef>
              <a:spcAft>
                <a:spcPts val="0"/>
              </a:spcAft>
              <a:buClr>
                <a:schemeClr val="dk1"/>
              </a:buClr>
              <a:buSzPts val="2405"/>
              <a:buFont typeface="Arial"/>
              <a:buNone/>
            </a:pPr>
            <a:r>
              <a:rPr lang="en-US" sz="2405" b="0" i="0" u="none" strike="noStrike" cap="none">
                <a:solidFill>
                  <a:schemeClr val="dk1"/>
                </a:solidFill>
                <a:latin typeface="Calibri"/>
                <a:ea typeface="Calibri"/>
                <a:cs typeface="Calibri"/>
                <a:sym typeface="Calibri"/>
              </a:rPr>
              <a:t>- all_atom_mode: uses all ligand atoms for identifying nearby residues </a:t>
            </a:r>
          </a:p>
          <a:p>
            <a:pPr marL="0" marR="0" lvl="0" indent="-152717" algn="l" rtl="0">
              <a:lnSpc>
                <a:spcPct val="70000"/>
              </a:lnSpc>
              <a:spcBef>
                <a:spcPts val="827"/>
              </a:spcBef>
              <a:spcAft>
                <a:spcPts val="0"/>
              </a:spcAft>
              <a:buClr>
                <a:schemeClr val="dk1"/>
              </a:buClr>
              <a:buSzPts val="2405"/>
              <a:buFont typeface="Arial"/>
              <a:buNone/>
            </a:pPr>
            <a:r>
              <a:rPr lang="en-US" sz="2405" b="0" i="0" u="none" strike="noStrike" cap="none">
                <a:solidFill>
                  <a:schemeClr val="dk1"/>
                </a:solidFill>
                <a:latin typeface="Calibri"/>
                <a:ea typeface="Calibri"/>
                <a:cs typeface="Calibri"/>
                <a:sym typeface="Calibri"/>
              </a:rPr>
              <a:t>INTERFACE_BUILDERS</a:t>
            </a:r>
          </a:p>
          <a:p>
            <a:pPr marL="378013" marR="0" lvl="1" indent="-152717" algn="l" rtl="0">
              <a:lnSpc>
                <a:spcPct val="70000"/>
              </a:lnSpc>
              <a:spcBef>
                <a:spcPts val="413"/>
              </a:spcBef>
              <a:spcAft>
                <a:spcPts val="0"/>
              </a:spcAft>
              <a:buClr>
                <a:schemeClr val="dk1"/>
              </a:buClr>
              <a:buSzPts val="2405"/>
              <a:buFont typeface="Arial"/>
              <a:buNone/>
            </a:pPr>
            <a:r>
              <a:rPr lang="en-US" sz="2405" b="0" i="0" u="none" strike="noStrike" cap="none">
                <a:solidFill>
                  <a:schemeClr val="dk1"/>
                </a:solidFill>
                <a:latin typeface="Calibri"/>
                <a:ea typeface="Calibri"/>
                <a:cs typeface="Calibri"/>
                <a:sym typeface="Calibri"/>
              </a:rPr>
              <a:t>- extension_window: include “near-interface” residues for additional flexibility during backbone minimization </a:t>
            </a:r>
          </a:p>
          <a:p>
            <a:pPr marL="0" marR="0" lvl="0" indent="-152717" algn="l" rtl="0">
              <a:lnSpc>
                <a:spcPct val="70000"/>
              </a:lnSpc>
              <a:spcBef>
                <a:spcPts val="827"/>
              </a:spcBef>
              <a:spcAft>
                <a:spcPts val="0"/>
              </a:spcAft>
              <a:buClr>
                <a:schemeClr val="dk1"/>
              </a:buClr>
              <a:buSzPts val="2405"/>
              <a:buFont typeface="Arial"/>
              <a:buNone/>
            </a:pPr>
            <a:r>
              <a:rPr lang="en-US" sz="2405" b="0" i="0" u="none" strike="noStrike" cap="none">
                <a:solidFill>
                  <a:schemeClr val="dk1"/>
                </a:solidFill>
                <a:latin typeface="Calibri"/>
                <a:ea typeface="Calibri"/>
                <a:cs typeface="Calibri"/>
                <a:sym typeface="Calibri"/>
              </a:rPr>
              <a:t>MOVEMAP_BUILDERS</a:t>
            </a:r>
          </a:p>
          <a:p>
            <a:pPr marL="378013" marR="0" lvl="1" indent="-152717" algn="l" rtl="0">
              <a:lnSpc>
                <a:spcPct val="70000"/>
              </a:lnSpc>
              <a:spcBef>
                <a:spcPts val="413"/>
              </a:spcBef>
              <a:spcAft>
                <a:spcPts val="0"/>
              </a:spcAft>
              <a:buClr>
                <a:schemeClr val="dk1"/>
              </a:buClr>
              <a:buSzPts val="2405"/>
              <a:buFont typeface="Arial"/>
              <a:buNone/>
            </a:pPr>
            <a:r>
              <a:rPr lang="en-US" sz="2405" b="0" i="0" u="none" strike="noStrike" cap="none">
                <a:solidFill>
                  <a:schemeClr val="dk1"/>
                </a:solidFill>
                <a:latin typeface="Calibri"/>
                <a:ea typeface="Calibri"/>
                <a:cs typeface="Calibri"/>
                <a:sym typeface="Calibri"/>
              </a:rPr>
              <a:t>- sc_interface: residues selected for repacking and rotamer trials</a:t>
            </a:r>
          </a:p>
          <a:p>
            <a:pPr marL="378013" marR="0" lvl="1" indent="-152717" algn="l" rtl="0">
              <a:lnSpc>
                <a:spcPct val="70000"/>
              </a:lnSpc>
              <a:spcBef>
                <a:spcPts val="413"/>
              </a:spcBef>
              <a:spcAft>
                <a:spcPts val="0"/>
              </a:spcAft>
              <a:buClr>
                <a:schemeClr val="dk1"/>
              </a:buClr>
              <a:buSzPts val="2405"/>
              <a:buFont typeface="Arial"/>
              <a:buNone/>
            </a:pPr>
            <a:r>
              <a:rPr lang="en-US" sz="2405" b="0" i="0" u="none" strike="noStrike" cap="none">
                <a:solidFill>
                  <a:schemeClr val="dk1"/>
                </a:solidFill>
                <a:latin typeface="Calibri"/>
                <a:ea typeface="Calibri"/>
                <a:cs typeface="Calibri"/>
                <a:sym typeface="Calibri"/>
              </a:rPr>
              <a:t>- bb_interface: residues selected for backbone φ/ψ adjustments </a:t>
            </a:r>
          </a:p>
          <a:p>
            <a:pPr marL="0" marR="0" lvl="0" indent="-164465" algn="l" rtl="0">
              <a:lnSpc>
                <a:spcPct val="70000"/>
              </a:lnSpc>
              <a:spcBef>
                <a:spcPts val="827"/>
              </a:spcBef>
              <a:spcAft>
                <a:spcPts val="0"/>
              </a:spcAft>
              <a:buClr>
                <a:schemeClr val="dk1"/>
              </a:buClr>
              <a:buSzPts val="2590"/>
              <a:buFont typeface="Arial"/>
              <a:buNone/>
            </a:pPr>
            <a:endParaRPr sz="2590" b="0" i="0" u="none" strike="noStrike" cap="none">
              <a:solidFill>
                <a:schemeClr val="dk1"/>
              </a:solidFill>
              <a:latin typeface="Calibri"/>
              <a:ea typeface="Calibri"/>
              <a:cs typeface="Calibri"/>
              <a:sym typeface="Calibri"/>
            </a:endParaRPr>
          </a:p>
          <a:p>
            <a:pPr marL="378013" marR="0" lvl="1" indent="-164464" algn="l" rtl="0">
              <a:lnSpc>
                <a:spcPct val="70000"/>
              </a:lnSpc>
              <a:spcBef>
                <a:spcPts val="413"/>
              </a:spcBef>
              <a:spcAft>
                <a:spcPts val="0"/>
              </a:spcAft>
              <a:buClr>
                <a:schemeClr val="dk1"/>
              </a:buClr>
              <a:buSzPts val="2590"/>
              <a:buFont typeface="Arial"/>
              <a:buNone/>
            </a:pPr>
            <a:r>
              <a:rPr lang="en-US" sz="2590" b="0" i="0" u="none" strike="noStrike" cap="none">
                <a:solidFill>
                  <a:schemeClr val="dk1"/>
                </a:solidFill>
                <a:latin typeface="Calibri"/>
                <a:ea typeface="Calibri"/>
                <a:cs typeface="Calibri"/>
                <a:sym typeface="Calibri"/>
              </a:rPr>
              <a:t> </a:t>
            </a:r>
          </a:p>
          <a:p>
            <a:pPr marL="378013" marR="0" lvl="1" indent="-164464" algn="l" rtl="0">
              <a:lnSpc>
                <a:spcPct val="70000"/>
              </a:lnSpc>
              <a:spcBef>
                <a:spcPts val="413"/>
              </a:spcBef>
              <a:spcAft>
                <a:spcPts val="0"/>
              </a:spcAft>
              <a:buClr>
                <a:schemeClr val="dk1"/>
              </a:buClr>
              <a:buSzPts val="2590"/>
              <a:buFont typeface="Arial"/>
              <a:buNone/>
            </a:pPr>
            <a:endParaRPr sz="2590" b="0" i="0" u="none" strike="noStrike" cap="none">
              <a:solidFill>
                <a:schemeClr val="dk1"/>
              </a:solidFill>
              <a:latin typeface="Calibri"/>
              <a:ea typeface="Calibri"/>
              <a:cs typeface="Calibri"/>
              <a:sym typeface="Calibri"/>
            </a:endParaRPr>
          </a:p>
          <a:p>
            <a:pPr marL="378013" marR="0" lvl="1" indent="-164464" algn="l" rtl="0">
              <a:lnSpc>
                <a:spcPct val="70000"/>
              </a:lnSpc>
              <a:spcBef>
                <a:spcPts val="413"/>
              </a:spcBef>
              <a:buClr>
                <a:schemeClr val="dk1"/>
              </a:buClr>
              <a:buSzPts val="2590"/>
              <a:buFont typeface="Arial"/>
              <a:buNone/>
            </a:pPr>
            <a:endParaRPr sz="2590" b="0" i="0" u="none" strike="noStrike" cap="none">
              <a:solidFill>
                <a:schemeClr val="dk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Shape 403"/>
          <p:cNvSpPr txBox="1">
            <a:spLocks noGrp="1"/>
          </p:cNvSpPr>
          <p:nvPr>
            <p:ph type="title"/>
          </p:nvPr>
        </p:nvSpPr>
        <p:spPr>
          <a:xfrm>
            <a:off x="620711" y="251989"/>
            <a:ext cx="8915401" cy="1091953"/>
          </a:xfrm>
          <a:prstGeom prst="rect">
            <a:avLst/>
          </a:prstGeom>
          <a:noFill/>
          <a:ln>
            <a:noFill/>
          </a:ln>
        </p:spPr>
        <p:txBody>
          <a:bodyPr wrap="square" lIns="91425" tIns="45700" rIns="91425" bIns="45700" anchor="ctr" anchorCtr="0">
            <a:noAutofit/>
          </a:bodyPr>
          <a:lstStyle/>
          <a:p>
            <a:pPr marL="0" marR="0" lvl="0" indent="-254000" algn="ctr" rtl="0">
              <a:lnSpc>
                <a:spcPct val="90000"/>
              </a:lnSpc>
              <a:spcBef>
                <a:spcPts val="0"/>
              </a:spcBef>
              <a:buClr>
                <a:schemeClr val="dk1"/>
              </a:buClr>
              <a:buSzPts val="4000"/>
              <a:buFont typeface="Calibri"/>
              <a:buNone/>
            </a:pPr>
            <a:r>
              <a:rPr lang="en-US" sz="4000" b="0" i="0" u="none" strike="noStrike" cap="none">
                <a:solidFill>
                  <a:schemeClr val="dk1"/>
                </a:solidFill>
                <a:latin typeface="Calibri"/>
                <a:ea typeface="Calibri"/>
                <a:cs typeface="Calibri"/>
                <a:sym typeface="Calibri"/>
              </a:rPr>
              <a:t>Move Maps, Interfaces, and Ligand Areas</a:t>
            </a:r>
          </a:p>
        </p:txBody>
      </p:sp>
      <p:sp>
        <p:nvSpPr>
          <p:cNvPr id="404" name="Shape 404"/>
          <p:cNvSpPr txBox="1">
            <a:spLocks noGrp="1"/>
          </p:cNvSpPr>
          <p:nvPr>
            <p:ph type="body" idx="1"/>
          </p:nvPr>
        </p:nvSpPr>
        <p:spPr>
          <a:xfrm>
            <a:off x="78375" y="1493825"/>
            <a:ext cx="9861300" cy="5670900"/>
          </a:xfrm>
          <a:prstGeom prst="rect">
            <a:avLst/>
          </a:prstGeom>
          <a:noFill/>
          <a:ln>
            <a:noFill/>
          </a:ln>
        </p:spPr>
        <p:txBody>
          <a:bodyPr wrap="square" lIns="91425" tIns="45700" rIns="91425" bIns="45700" anchor="t" anchorCtr="0">
            <a:noAutofit/>
          </a:bodyPr>
          <a:lstStyle/>
          <a:p>
            <a:pPr marL="189006" marR="0" lvl="0" indent="-303306" algn="l" rtl="0">
              <a:lnSpc>
                <a:spcPct val="90000"/>
              </a:lnSpc>
              <a:spcBef>
                <a:spcPts val="0"/>
              </a:spcBef>
              <a:spcAft>
                <a:spcPts val="0"/>
              </a:spcAft>
              <a:buClr>
                <a:schemeClr val="dk1"/>
              </a:buClr>
              <a:buSzPts val="1800"/>
              <a:buFont typeface="Arial"/>
              <a:buNone/>
            </a:pPr>
            <a:r>
              <a:rPr lang="en-US" sz="1800" b="0" i="0" u="none" strike="noStrike" cap="none">
                <a:solidFill>
                  <a:schemeClr val="dk1"/>
                </a:solidFill>
                <a:latin typeface="Calibri"/>
                <a:ea typeface="Calibri"/>
                <a:cs typeface="Calibri"/>
                <a:sym typeface="Calibri"/>
              </a:rPr>
              <a:t>	&lt;LIGAND_AREAS&gt;</a:t>
            </a:r>
          </a:p>
          <a:p>
            <a:pPr marL="189006" marR="0" lvl="0" indent="-303306" algn="l" rtl="0">
              <a:lnSpc>
                <a:spcPct val="90000"/>
              </a:lnSpc>
              <a:spcBef>
                <a:spcPts val="827"/>
              </a:spcBef>
              <a:spcAft>
                <a:spcPts val="0"/>
              </a:spcAft>
              <a:buClr>
                <a:schemeClr val="dk1"/>
              </a:buClr>
              <a:buSzPts val="1800"/>
              <a:buFont typeface="Arial"/>
              <a:buNone/>
            </a:pPr>
            <a:r>
              <a:rPr lang="en-US" sz="1800" b="0" i="0" u="none" strike="noStrike" cap="none">
                <a:solidFill>
                  <a:schemeClr val="dk1"/>
                </a:solidFill>
                <a:latin typeface="Calibri"/>
                <a:ea typeface="Calibri"/>
                <a:cs typeface="Calibri"/>
                <a:sym typeface="Calibri"/>
              </a:rPr>
              <a:t>                </a:t>
            </a:r>
            <a:r>
              <a:rPr lang="en-US" sz="1800" b="0" i="0" u="none" strike="noStrike" cap="none">
                <a:solidFill>
                  <a:srgbClr val="1B00C0"/>
                </a:solidFill>
                <a:latin typeface="Calibri"/>
                <a:ea typeface="Calibri"/>
                <a:cs typeface="Calibri"/>
                <a:sym typeface="Calibri"/>
              </a:rPr>
              <a:t>&lt;inhibitor_dock_sc chain=</a:t>
            </a:r>
            <a:r>
              <a:rPr lang="en-US" sz="1800">
                <a:solidFill>
                  <a:srgbClr val="1B00C0"/>
                </a:solidFill>
              </a:rPr>
              <a:t>”</a:t>
            </a:r>
            <a:r>
              <a:rPr lang="en-US" sz="1800" b="0" i="0" u="none" strike="noStrike" cap="none">
                <a:solidFill>
                  <a:srgbClr val="1B00C0"/>
                </a:solidFill>
                <a:latin typeface="Calibri"/>
                <a:ea typeface="Calibri"/>
                <a:cs typeface="Calibri"/>
                <a:sym typeface="Calibri"/>
              </a:rPr>
              <a:t>X</a:t>
            </a:r>
            <a:r>
              <a:rPr lang="en-US" sz="1800">
                <a:solidFill>
                  <a:srgbClr val="1B00C0"/>
                </a:solidFill>
              </a:rPr>
              <a:t>”</a:t>
            </a:r>
            <a:r>
              <a:rPr lang="en-US" sz="1800" b="0" i="0" u="none" strike="noStrike" cap="none">
                <a:solidFill>
                  <a:srgbClr val="1B00C0"/>
                </a:solidFill>
                <a:latin typeface="Calibri"/>
                <a:ea typeface="Calibri"/>
                <a:cs typeface="Calibri"/>
                <a:sym typeface="Calibri"/>
              </a:rPr>
              <a:t> cutoff=</a:t>
            </a:r>
            <a:r>
              <a:rPr lang="en-US" sz="1800">
                <a:solidFill>
                  <a:srgbClr val="1B00C0"/>
                </a:solidFill>
              </a:rPr>
              <a:t>”</a:t>
            </a:r>
            <a:r>
              <a:rPr lang="en-US" sz="1800" b="0" i="0" u="none" strike="noStrike" cap="none">
                <a:solidFill>
                  <a:srgbClr val="1B00C0"/>
                </a:solidFill>
                <a:latin typeface="Calibri"/>
                <a:ea typeface="Calibri"/>
                <a:cs typeface="Calibri"/>
                <a:sym typeface="Calibri"/>
              </a:rPr>
              <a:t>6.0</a:t>
            </a:r>
            <a:r>
              <a:rPr lang="en-US" sz="1800">
                <a:solidFill>
                  <a:srgbClr val="1B00C0"/>
                </a:solidFill>
              </a:rPr>
              <a:t>”</a:t>
            </a:r>
            <a:r>
              <a:rPr lang="en-US" sz="1800" b="0" i="0" u="none" strike="noStrike" cap="none">
                <a:solidFill>
                  <a:srgbClr val="1B00C0"/>
                </a:solidFill>
                <a:latin typeface="Calibri"/>
                <a:ea typeface="Calibri"/>
                <a:cs typeface="Calibri"/>
                <a:sym typeface="Calibri"/>
              </a:rPr>
              <a:t> add_nbr_radius=</a:t>
            </a:r>
            <a:r>
              <a:rPr lang="en-US" sz="1800">
                <a:solidFill>
                  <a:srgbClr val="1B00C0"/>
                </a:solidFill>
              </a:rPr>
              <a:t>”</a:t>
            </a:r>
            <a:r>
              <a:rPr lang="en-US" sz="1800" b="0" i="0" u="none" strike="noStrike" cap="none">
                <a:solidFill>
                  <a:srgbClr val="1B00C0"/>
                </a:solidFill>
                <a:latin typeface="Calibri"/>
                <a:ea typeface="Calibri"/>
                <a:cs typeface="Calibri"/>
                <a:sym typeface="Calibri"/>
              </a:rPr>
              <a:t>true</a:t>
            </a:r>
            <a:r>
              <a:rPr lang="en-US" sz="1800">
                <a:solidFill>
                  <a:srgbClr val="1B00C0"/>
                </a:solidFill>
              </a:rPr>
              <a:t>”</a:t>
            </a:r>
            <a:r>
              <a:rPr lang="en-US" sz="1800" b="0" i="0" u="none" strike="noStrike" cap="none">
                <a:solidFill>
                  <a:srgbClr val="1B00C0"/>
                </a:solidFill>
                <a:latin typeface="Calibri"/>
                <a:ea typeface="Calibri"/>
                <a:cs typeface="Calibri"/>
                <a:sym typeface="Calibri"/>
              </a:rPr>
              <a:t> all_atom_mode=</a:t>
            </a:r>
            <a:r>
              <a:rPr lang="en-US" sz="1800">
                <a:solidFill>
                  <a:srgbClr val="1B00C0"/>
                </a:solidFill>
              </a:rPr>
              <a:t>”</a:t>
            </a:r>
            <a:r>
              <a:rPr lang="en-US" sz="1800" b="0" i="0" u="none" strike="noStrike" cap="none">
                <a:solidFill>
                  <a:srgbClr val="1B00C0"/>
                </a:solidFill>
                <a:latin typeface="Calibri"/>
                <a:ea typeface="Calibri"/>
                <a:cs typeface="Calibri"/>
                <a:sym typeface="Calibri"/>
              </a:rPr>
              <a:t>false</a:t>
            </a:r>
            <a:r>
              <a:rPr lang="en-US" sz="1800">
                <a:solidFill>
                  <a:srgbClr val="1B00C0"/>
                </a:solidFill>
              </a:rPr>
              <a:t>”</a:t>
            </a:r>
            <a:r>
              <a:rPr lang="en-US" sz="1800" b="0" i="0" u="none" strike="noStrike" cap="none">
                <a:solidFill>
                  <a:srgbClr val="1B00C0"/>
                </a:solidFill>
                <a:latin typeface="Calibri"/>
                <a:ea typeface="Calibri"/>
                <a:cs typeface="Calibri"/>
                <a:sym typeface="Calibri"/>
              </a:rPr>
              <a:t>/&gt;</a:t>
            </a:r>
          </a:p>
          <a:p>
            <a:pPr marL="189006" marR="0" lvl="0" indent="-303306" algn="l" rtl="0">
              <a:lnSpc>
                <a:spcPct val="90000"/>
              </a:lnSpc>
              <a:spcBef>
                <a:spcPts val="827"/>
              </a:spcBef>
              <a:spcAft>
                <a:spcPts val="0"/>
              </a:spcAft>
              <a:buClr>
                <a:schemeClr val="dk1"/>
              </a:buClr>
              <a:buSzPts val="1800"/>
              <a:buFont typeface="Arial"/>
              <a:buNone/>
            </a:pPr>
            <a:r>
              <a:rPr lang="en-US" sz="1800" b="0" i="0" u="none" strike="noStrike" cap="none">
                <a:solidFill>
                  <a:schemeClr val="dk1"/>
                </a:solidFill>
                <a:latin typeface="Calibri"/>
                <a:ea typeface="Calibri"/>
                <a:cs typeface="Calibri"/>
                <a:sym typeface="Calibri"/>
              </a:rPr>
              <a:t>                </a:t>
            </a:r>
            <a:r>
              <a:rPr lang="en-US" sz="1800" b="0" i="0" u="none" strike="noStrike" cap="none">
                <a:solidFill>
                  <a:srgbClr val="FF0000"/>
                </a:solidFill>
                <a:latin typeface="Calibri"/>
                <a:ea typeface="Calibri"/>
                <a:cs typeface="Calibri"/>
                <a:sym typeface="Calibri"/>
              </a:rPr>
              <a:t>&lt;inhibitor_final_sc chain=</a:t>
            </a:r>
            <a:r>
              <a:rPr lang="en-US" sz="1800">
                <a:solidFill>
                  <a:srgbClr val="FF0000"/>
                </a:solidFill>
              </a:rPr>
              <a:t>”</a:t>
            </a:r>
            <a:r>
              <a:rPr lang="en-US" sz="1800" b="0" i="0" u="none" strike="noStrike" cap="none">
                <a:solidFill>
                  <a:srgbClr val="FF0000"/>
                </a:solidFill>
                <a:latin typeface="Calibri"/>
                <a:ea typeface="Calibri"/>
                <a:cs typeface="Calibri"/>
                <a:sym typeface="Calibri"/>
              </a:rPr>
              <a:t>X</a:t>
            </a:r>
            <a:r>
              <a:rPr lang="en-US" sz="1800">
                <a:solidFill>
                  <a:srgbClr val="FF0000"/>
                </a:solidFill>
              </a:rPr>
              <a:t>”</a:t>
            </a:r>
            <a:r>
              <a:rPr lang="en-US" sz="1800" b="0" i="0" u="none" strike="noStrike" cap="none">
                <a:solidFill>
                  <a:srgbClr val="FF0000"/>
                </a:solidFill>
                <a:latin typeface="Calibri"/>
                <a:ea typeface="Calibri"/>
                <a:cs typeface="Calibri"/>
                <a:sym typeface="Calibri"/>
              </a:rPr>
              <a:t> cutoff=</a:t>
            </a:r>
            <a:r>
              <a:rPr lang="en-US" sz="1800">
                <a:solidFill>
                  <a:srgbClr val="FF0000"/>
                </a:solidFill>
              </a:rPr>
              <a:t>”</a:t>
            </a:r>
            <a:r>
              <a:rPr lang="en-US" sz="1800" b="0" i="0" u="none" strike="noStrike" cap="none">
                <a:solidFill>
                  <a:srgbClr val="FF0000"/>
                </a:solidFill>
                <a:latin typeface="Calibri"/>
                <a:ea typeface="Calibri"/>
                <a:cs typeface="Calibri"/>
                <a:sym typeface="Calibri"/>
              </a:rPr>
              <a:t>6.0</a:t>
            </a:r>
            <a:r>
              <a:rPr lang="en-US" sz="1800">
                <a:solidFill>
                  <a:srgbClr val="FF0000"/>
                </a:solidFill>
              </a:rPr>
              <a:t>”</a:t>
            </a:r>
            <a:r>
              <a:rPr lang="en-US" sz="1800" b="0" i="0" u="none" strike="noStrike" cap="none">
                <a:solidFill>
                  <a:srgbClr val="FF0000"/>
                </a:solidFill>
                <a:latin typeface="Calibri"/>
                <a:ea typeface="Calibri"/>
                <a:cs typeface="Calibri"/>
                <a:sym typeface="Calibri"/>
              </a:rPr>
              <a:t> add_nbr_radius=</a:t>
            </a:r>
            <a:r>
              <a:rPr lang="en-US" sz="1800">
                <a:solidFill>
                  <a:srgbClr val="FF0000"/>
                </a:solidFill>
              </a:rPr>
              <a:t>”</a:t>
            </a:r>
            <a:r>
              <a:rPr lang="en-US" sz="1800" b="0" i="0" u="none" strike="noStrike" cap="none">
                <a:solidFill>
                  <a:srgbClr val="FF0000"/>
                </a:solidFill>
                <a:latin typeface="Calibri"/>
                <a:ea typeface="Calibri"/>
                <a:cs typeface="Calibri"/>
                <a:sym typeface="Calibri"/>
              </a:rPr>
              <a:t>true</a:t>
            </a:r>
            <a:r>
              <a:rPr lang="en-US" sz="1800">
                <a:solidFill>
                  <a:srgbClr val="FF0000"/>
                </a:solidFill>
              </a:rPr>
              <a:t>”</a:t>
            </a:r>
            <a:r>
              <a:rPr lang="en-US" sz="1800" b="0" i="0" u="none" strike="noStrike" cap="none">
                <a:solidFill>
                  <a:srgbClr val="FF0000"/>
                </a:solidFill>
                <a:latin typeface="Calibri"/>
                <a:ea typeface="Calibri"/>
                <a:cs typeface="Calibri"/>
                <a:sym typeface="Calibri"/>
              </a:rPr>
              <a:t> all_atom_mode=</a:t>
            </a:r>
            <a:r>
              <a:rPr lang="en-US" sz="1800">
                <a:solidFill>
                  <a:srgbClr val="FF0000"/>
                </a:solidFill>
              </a:rPr>
              <a:t>”</a:t>
            </a:r>
            <a:r>
              <a:rPr lang="en-US" sz="1800" b="0" i="0" u="none" strike="noStrike" cap="none">
                <a:solidFill>
                  <a:srgbClr val="FF0000"/>
                </a:solidFill>
                <a:latin typeface="Calibri"/>
                <a:ea typeface="Calibri"/>
                <a:cs typeface="Calibri"/>
                <a:sym typeface="Calibri"/>
              </a:rPr>
              <a:t>false</a:t>
            </a:r>
            <a:r>
              <a:rPr lang="en-US" sz="1800">
                <a:solidFill>
                  <a:srgbClr val="FF0000"/>
                </a:solidFill>
              </a:rPr>
              <a:t>”</a:t>
            </a:r>
            <a:r>
              <a:rPr lang="en-US" sz="1800" b="0" i="0" u="none" strike="noStrike" cap="none">
                <a:solidFill>
                  <a:srgbClr val="FF0000"/>
                </a:solidFill>
                <a:latin typeface="Calibri"/>
                <a:ea typeface="Calibri"/>
                <a:cs typeface="Calibri"/>
                <a:sym typeface="Calibri"/>
              </a:rPr>
              <a:t>/&gt;</a:t>
            </a:r>
          </a:p>
          <a:p>
            <a:pPr marL="189006" marR="0" lvl="0" indent="-303306" algn="l" rtl="0">
              <a:lnSpc>
                <a:spcPct val="90000"/>
              </a:lnSpc>
              <a:spcBef>
                <a:spcPts val="827"/>
              </a:spcBef>
              <a:spcAft>
                <a:spcPts val="0"/>
              </a:spcAft>
              <a:buClr>
                <a:srgbClr val="FF0000"/>
              </a:buClr>
              <a:buSzPts val="1800"/>
              <a:buFont typeface="Arial"/>
              <a:buNone/>
            </a:pPr>
            <a:r>
              <a:rPr lang="en-US" sz="1800" b="0" i="0" u="none" strike="noStrike" cap="none">
                <a:solidFill>
                  <a:srgbClr val="FF0000"/>
                </a:solidFill>
                <a:latin typeface="Calibri"/>
                <a:ea typeface="Calibri"/>
                <a:cs typeface="Calibri"/>
                <a:sym typeface="Calibri"/>
              </a:rPr>
              <a:t>                &lt;inhibitor_final_bb chain=</a:t>
            </a:r>
            <a:r>
              <a:rPr lang="en-US" sz="1800">
                <a:solidFill>
                  <a:srgbClr val="FF0000"/>
                </a:solidFill>
              </a:rPr>
              <a:t>”</a:t>
            </a:r>
            <a:r>
              <a:rPr lang="en-US" sz="1800" b="0" i="0" u="none" strike="noStrike" cap="none">
                <a:solidFill>
                  <a:srgbClr val="FF0000"/>
                </a:solidFill>
                <a:latin typeface="Calibri"/>
                <a:ea typeface="Calibri"/>
                <a:cs typeface="Calibri"/>
                <a:sym typeface="Calibri"/>
              </a:rPr>
              <a:t>X</a:t>
            </a:r>
            <a:r>
              <a:rPr lang="en-US" sz="1800">
                <a:solidFill>
                  <a:srgbClr val="FF0000"/>
                </a:solidFill>
              </a:rPr>
              <a:t>”</a:t>
            </a:r>
            <a:r>
              <a:rPr lang="en-US" sz="1800" b="0" i="0" u="none" strike="noStrike" cap="none">
                <a:solidFill>
                  <a:srgbClr val="FF0000"/>
                </a:solidFill>
                <a:latin typeface="Calibri"/>
                <a:ea typeface="Calibri"/>
                <a:cs typeface="Calibri"/>
                <a:sym typeface="Calibri"/>
              </a:rPr>
              <a:t> cutoff=</a:t>
            </a:r>
            <a:r>
              <a:rPr lang="en-US" sz="1800">
                <a:solidFill>
                  <a:srgbClr val="FF0000"/>
                </a:solidFill>
              </a:rPr>
              <a:t>”</a:t>
            </a:r>
            <a:r>
              <a:rPr lang="en-US" sz="1800" b="0" i="0" u="none" strike="noStrike" cap="none">
                <a:solidFill>
                  <a:srgbClr val="FF0000"/>
                </a:solidFill>
                <a:latin typeface="Calibri"/>
                <a:ea typeface="Calibri"/>
                <a:cs typeface="Calibri"/>
                <a:sym typeface="Calibri"/>
              </a:rPr>
              <a:t>7.0</a:t>
            </a:r>
            <a:r>
              <a:rPr lang="en-US" sz="1800">
                <a:solidFill>
                  <a:srgbClr val="FF0000"/>
                </a:solidFill>
              </a:rPr>
              <a:t>”</a:t>
            </a:r>
            <a:r>
              <a:rPr lang="en-US" sz="1800" b="0" i="0" u="none" strike="noStrike" cap="none">
                <a:solidFill>
                  <a:srgbClr val="FF0000"/>
                </a:solidFill>
                <a:latin typeface="Calibri"/>
                <a:ea typeface="Calibri"/>
                <a:cs typeface="Calibri"/>
                <a:sym typeface="Calibri"/>
              </a:rPr>
              <a:t> add_nbr_radius=</a:t>
            </a:r>
            <a:r>
              <a:rPr lang="en-US" sz="1800">
                <a:solidFill>
                  <a:srgbClr val="FF0000"/>
                </a:solidFill>
              </a:rPr>
              <a:t>”</a:t>
            </a:r>
            <a:r>
              <a:rPr lang="en-US" sz="1800" b="0" i="0" u="none" strike="noStrike" cap="none">
                <a:solidFill>
                  <a:srgbClr val="FF0000"/>
                </a:solidFill>
                <a:latin typeface="Calibri"/>
                <a:ea typeface="Calibri"/>
                <a:cs typeface="Calibri"/>
                <a:sym typeface="Calibri"/>
              </a:rPr>
              <a:t>false</a:t>
            </a:r>
            <a:r>
              <a:rPr lang="en-US" sz="1800">
                <a:solidFill>
                  <a:srgbClr val="FF0000"/>
                </a:solidFill>
              </a:rPr>
              <a:t>”</a:t>
            </a:r>
            <a:r>
              <a:rPr lang="en-US" sz="1800" b="0" i="0" u="none" strike="noStrike" cap="none">
                <a:solidFill>
                  <a:srgbClr val="FF0000"/>
                </a:solidFill>
                <a:latin typeface="Calibri"/>
                <a:ea typeface="Calibri"/>
                <a:cs typeface="Calibri"/>
                <a:sym typeface="Calibri"/>
              </a:rPr>
              <a:t> all_atom_mode=</a:t>
            </a:r>
            <a:r>
              <a:rPr lang="en-US" sz="1800">
                <a:solidFill>
                  <a:srgbClr val="FF0000"/>
                </a:solidFill>
              </a:rPr>
              <a:t>”</a:t>
            </a:r>
            <a:r>
              <a:rPr lang="en-US" sz="1800" b="0" i="0" u="none" strike="noStrike" cap="none">
                <a:solidFill>
                  <a:srgbClr val="FF0000"/>
                </a:solidFill>
                <a:latin typeface="Calibri"/>
                <a:ea typeface="Calibri"/>
                <a:cs typeface="Calibri"/>
                <a:sym typeface="Calibri"/>
              </a:rPr>
              <a:t>true</a:t>
            </a:r>
            <a:r>
              <a:rPr lang="en-US" sz="1800">
                <a:solidFill>
                  <a:srgbClr val="FF0000"/>
                </a:solidFill>
              </a:rPr>
              <a:t>”</a:t>
            </a:r>
            <a:r>
              <a:rPr lang="en-US" sz="1800" b="0" i="0" u="none" strike="noStrike" cap="none">
                <a:solidFill>
                  <a:srgbClr val="FF0000"/>
                </a:solidFill>
                <a:latin typeface="Calibri"/>
                <a:ea typeface="Calibri"/>
                <a:cs typeface="Calibri"/>
                <a:sym typeface="Calibri"/>
              </a:rPr>
              <a:t> 	 	  Calpha_restraints=</a:t>
            </a:r>
            <a:r>
              <a:rPr lang="en-US" sz="1800">
                <a:solidFill>
                  <a:srgbClr val="FF0000"/>
                </a:solidFill>
              </a:rPr>
              <a:t>”</a:t>
            </a:r>
            <a:r>
              <a:rPr lang="en-US" sz="1800" b="0" i="0" u="none" strike="noStrike" cap="none">
                <a:solidFill>
                  <a:srgbClr val="FF0000"/>
                </a:solidFill>
                <a:latin typeface="Calibri"/>
                <a:ea typeface="Calibri"/>
                <a:cs typeface="Calibri"/>
                <a:sym typeface="Calibri"/>
              </a:rPr>
              <a:t>0.3</a:t>
            </a:r>
            <a:r>
              <a:rPr lang="en-US" sz="1800">
                <a:solidFill>
                  <a:srgbClr val="FF0000"/>
                </a:solidFill>
              </a:rPr>
              <a:t>”</a:t>
            </a:r>
            <a:r>
              <a:rPr lang="en-US" sz="1800" b="0" i="0" u="none" strike="noStrike" cap="none">
                <a:solidFill>
                  <a:srgbClr val="FF0000"/>
                </a:solidFill>
                <a:latin typeface="Calibri"/>
                <a:ea typeface="Calibri"/>
                <a:cs typeface="Calibri"/>
                <a:sym typeface="Calibri"/>
              </a:rPr>
              <a:t>/&gt;</a:t>
            </a:r>
          </a:p>
          <a:p>
            <a:pPr marL="189006" marR="0" lvl="0" indent="-303306" algn="l" rtl="0">
              <a:lnSpc>
                <a:spcPct val="90000"/>
              </a:lnSpc>
              <a:spcBef>
                <a:spcPts val="827"/>
              </a:spcBef>
              <a:spcAft>
                <a:spcPts val="0"/>
              </a:spcAft>
              <a:buClr>
                <a:schemeClr val="dk1"/>
              </a:buClr>
              <a:buSzPts val="1800"/>
              <a:buFont typeface="Arial"/>
              <a:buNone/>
            </a:pPr>
            <a:r>
              <a:rPr lang="en-US" sz="1800" b="0" i="0" u="none" strike="noStrike" cap="none">
                <a:solidFill>
                  <a:schemeClr val="dk1"/>
                </a:solidFill>
                <a:latin typeface="Calibri"/>
                <a:ea typeface="Calibri"/>
                <a:cs typeface="Calibri"/>
                <a:sym typeface="Calibri"/>
              </a:rPr>
              <a:t>        &lt;/LIGAND_AREAS&gt;</a:t>
            </a:r>
          </a:p>
          <a:p>
            <a:pPr marL="189006" marR="0" lvl="0" indent="-303306" algn="l" rtl="0">
              <a:lnSpc>
                <a:spcPct val="90000"/>
              </a:lnSpc>
              <a:spcBef>
                <a:spcPts val="827"/>
              </a:spcBef>
              <a:spcAft>
                <a:spcPts val="0"/>
              </a:spcAft>
              <a:buClr>
                <a:schemeClr val="dk1"/>
              </a:buClr>
              <a:buSzPts val="1800"/>
              <a:buFont typeface="Arial"/>
              <a:buNone/>
            </a:pPr>
            <a:r>
              <a:rPr lang="en-US" sz="1800" b="0" i="0" u="none" strike="noStrike" cap="none">
                <a:solidFill>
                  <a:schemeClr val="dk1"/>
                </a:solidFill>
                <a:latin typeface="Calibri"/>
                <a:ea typeface="Calibri"/>
                <a:cs typeface="Calibri"/>
                <a:sym typeface="Calibri"/>
              </a:rPr>
              <a:t>        &lt;INTERFACE_BUILDERS&gt;</a:t>
            </a:r>
          </a:p>
          <a:p>
            <a:pPr marL="189006" marR="0" lvl="0" indent="-303306" algn="l" rtl="0">
              <a:lnSpc>
                <a:spcPct val="90000"/>
              </a:lnSpc>
              <a:spcBef>
                <a:spcPts val="827"/>
              </a:spcBef>
              <a:spcAft>
                <a:spcPts val="0"/>
              </a:spcAft>
              <a:buClr>
                <a:schemeClr val="dk1"/>
              </a:buClr>
              <a:buSzPts val="1800"/>
              <a:buFont typeface="Arial"/>
              <a:buNone/>
            </a:pPr>
            <a:r>
              <a:rPr lang="en-US" sz="1800" b="0" i="0" u="none" strike="noStrike" cap="none">
                <a:solidFill>
                  <a:schemeClr val="dk1"/>
                </a:solidFill>
                <a:latin typeface="Calibri"/>
                <a:ea typeface="Calibri"/>
                <a:cs typeface="Calibri"/>
                <a:sym typeface="Calibri"/>
              </a:rPr>
              <a:t>                </a:t>
            </a:r>
            <a:r>
              <a:rPr lang="en-US" sz="1800" b="0" i="0" u="none" strike="noStrike" cap="none">
                <a:solidFill>
                  <a:srgbClr val="1B00C0"/>
                </a:solidFill>
                <a:latin typeface="Calibri"/>
                <a:ea typeface="Calibri"/>
                <a:cs typeface="Calibri"/>
                <a:sym typeface="Calibri"/>
              </a:rPr>
              <a:t>&lt;side_chain_for_docking ligand_areas=</a:t>
            </a:r>
            <a:r>
              <a:rPr lang="en-US" sz="1800">
                <a:solidFill>
                  <a:srgbClr val="1B00C0"/>
                </a:solidFill>
              </a:rPr>
              <a:t>”</a:t>
            </a:r>
            <a:r>
              <a:rPr lang="en-US" sz="1800" b="0" i="0" u="none" strike="noStrike" cap="none">
                <a:solidFill>
                  <a:srgbClr val="1B00C0"/>
                </a:solidFill>
                <a:latin typeface="Calibri"/>
                <a:ea typeface="Calibri"/>
                <a:cs typeface="Calibri"/>
                <a:sym typeface="Calibri"/>
              </a:rPr>
              <a:t>inhibitor_dock_sc</a:t>
            </a:r>
            <a:r>
              <a:rPr lang="en-US" sz="1800">
                <a:solidFill>
                  <a:srgbClr val="1B00C0"/>
                </a:solidFill>
              </a:rPr>
              <a:t>”</a:t>
            </a:r>
            <a:r>
              <a:rPr lang="en-US" sz="1800" b="0" i="0" u="none" strike="noStrike" cap="none">
                <a:solidFill>
                  <a:srgbClr val="1B00C0"/>
                </a:solidFill>
                <a:latin typeface="Calibri"/>
                <a:ea typeface="Calibri"/>
                <a:cs typeface="Calibri"/>
                <a:sym typeface="Calibri"/>
              </a:rPr>
              <a:t>/&gt;</a:t>
            </a:r>
          </a:p>
          <a:p>
            <a:pPr marL="189006" marR="0" lvl="0" indent="-303306" algn="l" rtl="0">
              <a:lnSpc>
                <a:spcPct val="90000"/>
              </a:lnSpc>
              <a:spcBef>
                <a:spcPts val="827"/>
              </a:spcBef>
              <a:spcAft>
                <a:spcPts val="0"/>
              </a:spcAft>
              <a:buClr>
                <a:schemeClr val="dk1"/>
              </a:buClr>
              <a:buSzPts val="1800"/>
              <a:buFont typeface="Arial"/>
              <a:buNone/>
            </a:pPr>
            <a:r>
              <a:rPr lang="en-US" sz="1800" b="0" i="0" u="none" strike="noStrike" cap="none">
                <a:solidFill>
                  <a:schemeClr val="dk1"/>
                </a:solidFill>
                <a:latin typeface="Calibri"/>
                <a:ea typeface="Calibri"/>
                <a:cs typeface="Calibri"/>
                <a:sym typeface="Calibri"/>
              </a:rPr>
              <a:t>                </a:t>
            </a:r>
            <a:r>
              <a:rPr lang="en-US" sz="1800" b="0" i="0" u="none" strike="noStrike" cap="none">
                <a:solidFill>
                  <a:srgbClr val="FF0000"/>
                </a:solidFill>
                <a:latin typeface="Calibri"/>
                <a:ea typeface="Calibri"/>
                <a:cs typeface="Calibri"/>
                <a:sym typeface="Calibri"/>
              </a:rPr>
              <a:t>&lt;side_chain_for_final ligand_areas=</a:t>
            </a:r>
            <a:r>
              <a:rPr lang="en-US" sz="1800">
                <a:solidFill>
                  <a:srgbClr val="FF0000"/>
                </a:solidFill>
              </a:rPr>
              <a:t>”</a:t>
            </a:r>
            <a:r>
              <a:rPr lang="en-US" sz="1800" b="0" i="0" u="none" strike="noStrike" cap="none">
                <a:solidFill>
                  <a:srgbClr val="FF0000"/>
                </a:solidFill>
                <a:latin typeface="Calibri"/>
                <a:ea typeface="Calibri"/>
                <a:cs typeface="Calibri"/>
                <a:sym typeface="Calibri"/>
              </a:rPr>
              <a:t>inhibitor_final_sc</a:t>
            </a:r>
            <a:r>
              <a:rPr lang="en-US" sz="1800">
                <a:solidFill>
                  <a:srgbClr val="FF0000"/>
                </a:solidFill>
              </a:rPr>
              <a:t>”</a:t>
            </a:r>
            <a:r>
              <a:rPr lang="en-US" sz="1800" b="0" i="0" u="none" strike="noStrike" cap="none">
                <a:solidFill>
                  <a:srgbClr val="FF0000"/>
                </a:solidFill>
                <a:latin typeface="Calibri"/>
                <a:ea typeface="Calibri"/>
                <a:cs typeface="Calibri"/>
                <a:sym typeface="Calibri"/>
              </a:rPr>
              <a:t>/&gt;</a:t>
            </a:r>
          </a:p>
          <a:p>
            <a:pPr marL="189006" marR="0" lvl="0" indent="-303306" algn="l" rtl="0">
              <a:lnSpc>
                <a:spcPct val="90000"/>
              </a:lnSpc>
              <a:spcBef>
                <a:spcPts val="827"/>
              </a:spcBef>
              <a:spcAft>
                <a:spcPts val="0"/>
              </a:spcAft>
              <a:buClr>
                <a:srgbClr val="FF0000"/>
              </a:buClr>
              <a:buSzPts val="1800"/>
              <a:buFont typeface="Arial"/>
              <a:buNone/>
            </a:pPr>
            <a:r>
              <a:rPr lang="en-US" sz="1800" b="0" i="0" u="none" strike="noStrike" cap="none">
                <a:solidFill>
                  <a:srgbClr val="FF0000"/>
                </a:solidFill>
                <a:latin typeface="Calibri"/>
                <a:ea typeface="Calibri"/>
                <a:cs typeface="Calibri"/>
                <a:sym typeface="Calibri"/>
              </a:rPr>
              <a:t>                &lt;backbone ligand_areas=</a:t>
            </a:r>
            <a:r>
              <a:rPr lang="en-US" sz="1800">
                <a:solidFill>
                  <a:srgbClr val="FF0000"/>
                </a:solidFill>
              </a:rPr>
              <a:t>”</a:t>
            </a:r>
            <a:r>
              <a:rPr lang="en-US" sz="1800" b="0" i="0" u="none" strike="noStrike" cap="none">
                <a:solidFill>
                  <a:srgbClr val="FF0000"/>
                </a:solidFill>
                <a:latin typeface="Calibri"/>
                <a:ea typeface="Calibri"/>
                <a:cs typeface="Calibri"/>
                <a:sym typeface="Calibri"/>
              </a:rPr>
              <a:t>inhibitor_final_bb</a:t>
            </a:r>
            <a:r>
              <a:rPr lang="en-US" sz="1800">
                <a:solidFill>
                  <a:srgbClr val="FF0000"/>
                </a:solidFill>
              </a:rPr>
              <a:t>”</a:t>
            </a:r>
            <a:r>
              <a:rPr lang="en-US" sz="1800" b="0" i="0" u="none" strike="noStrike" cap="none">
                <a:solidFill>
                  <a:srgbClr val="FF0000"/>
                </a:solidFill>
                <a:latin typeface="Calibri"/>
                <a:ea typeface="Calibri"/>
                <a:cs typeface="Calibri"/>
                <a:sym typeface="Calibri"/>
              </a:rPr>
              <a:t> extension_window=</a:t>
            </a:r>
            <a:r>
              <a:rPr lang="en-US" sz="1800">
                <a:solidFill>
                  <a:srgbClr val="FF0000"/>
                </a:solidFill>
              </a:rPr>
              <a:t>”</a:t>
            </a:r>
            <a:r>
              <a:rPr lang="en-US" sz="1800" b="0" i="0" u="none" strike="noStrike" cap="none">
                <a:solidFill>
                  <a:srgbClr val="FF0000"/>
                </a:solidFill>
                <a:latin typeface="Calibri"/>
                <a:ea typeface="Calibri"/>
                <a:cs typeface="Calibri"/>
                <a:sym typeface="Calibri"/>
              </a:rPr>
              <a:t>3</a:t>
            </a:r>
            <a:r>
              <a:rPr lang="en-US" sz="1800">
                <a:solidFill>
                  <a:srgbClr val="FF0000"/>
                </a:solidFill>
              </a:rPr>
              <a:t>”</a:t>
            </a:r>
            <a:r>
              <a:rPr lang="en-US" sz="1800" b="0" i="0" u="none" strike="noStrike" cap="none">
                <a:solidFill>
                  <a:srgbClr val="FF0000"/>
                </a:solidFill>
                <a:latin typeface="Calibri"/>
                <a:ea typeface="Calibri"/>
                <a:cs typeface="Calibri"/>
                <a:sym typeface="Calibri"/>
              </a:rPr>
              <a:t>/&gt;</a:t>
            </a:r>
          </a:p>
          <a:p>
            <a:pPr marL="189006" marR="0" lvl="0" indent="-303306" algn="l" rtl="0">
              <a:lnSpc>
                <a:spcPct val="90000"/>
              </a:lnSpc>
              <a:spcBef>
                <a:spcPts val="827"/>
              </a:spcBef>
              <a:spcAft>
                <a:spcPts val="0"/>
              </a:spcAft>
              <a:buClr>
                <a:schemeClr val="dk1"/>
              </a:buClr>
              <a:buSzPts val="1800"/>
              <a:buFont typeface="Arial"/>
              <a:buNone/>
            </a:pPr>
            <a:r>
              <a:rPr lang="en-US" sz="1800" b="0" i="0" u="none" strike="noStrike" cap="none">
                <a:solidFill>
                  <a:schemeClr val="dk1"/>
                </a:solidFill>
                <a:latin typeface="Calibri"/>
                <a:ea typeface="Calibri"/>
                <a:cs typeface="Calibri"/>
                <a:sym typeface="Calibri"/>
              </a:rPr>
              <a:t>        &lt;/INTERFACE_BUILDERS&gt;</a:t>
            </a:r>
          </a:p>
          <a:p>
            <a:pPr marL="189006" marR="0" lvl="0" indent="-303306" algn="l" rtl="0">
              <a:lnSpc>
                <a:spcPct val="90000"/>
              </a:lnSpc>
              <a:spcBef>
                <a:spcPts val="827"/>
              </a:spcBef>
              <a:spcAft>
                <a:spcPts val="0"/>
              </a:spcAft>
              <a:buClr>
                <a:schemeClr val="dk1"/>
              </a:buClr>
              <a:buSzPts val="1800"/>
              <a:buFont typeface="Arial"/>
              <a:buNone/>
            </a:pPr>
            <a:r>
              <a:rPr lang="en-US" sz="1800" b="0" i="0" u="none" strike="noStrike" cap="none">
                <a:solidFill>
                  <a:schemeClr val="dk1"/>
                </a:solidFill>
                <a:latin typeface="Calibri"/>
                <a:ea typeface="Calibri"/>
                <a:cs typeface="Calibri"/>
                <a:sym typeface="Calibri"/>
              </a:rPr>
              <a:t>        &lt;MOVEMAP_BUILDERS&gt;</a:t>
            </a:r>
          </a:p>
          <a:p>
            <a:pPr marL="189006" marR="0" lvl="0" indent="-303306" algn="l" rtl="0">
              <a:lnSpc>
                <a:spcPct val="90000"/>
              </a:lnSpc>
              <a:spcBef>
                <a:spcPts val="827"/>
              </a:spcBef>
              <a:spcAft>
                <a:spcPts val="0"/>
              </a:spcAft>
              <a:buClr>
                <a:schemeClr val="dk1"/>
              </a:buClr>
              <a:buSzPts val="1800"/>
              <a:buFont typeface="Arial"/>
              <a:buNone/>
            </a:pPr>
            <a:r>
              <a:rPr lang="en-US" sz="1800" b="0" i="0" u="none" strike="noStrike" cap="none">
                <a:solidFill>
                  <a:schemeClr val="dk1"/>
                </a:solidFill>
                <a:latin typeface="Calibri"/>
                <a:ea typeface="Calibri"/>
                <a:cs typeface="Calibri"/>
                <a:sym typeface="Calibri"/>
              </a:rPr>
              <a:t>                </a:t>
            </a:r>
            <a:r>
              <a:rPr lang="en-US" sz="1800" b="0" i="0" u="none" strike="noStrike" cap="none">
                <a:solidFill>
                  <a:srgbClr val="1B00C0"/>
                </a:solidFill>
                <a:latin typeface="Calibri"/>
                <a:ea typeface="Calibri"/>
                <a:cs typeface="Calibri"/>
                <a:sym typeface="Calibri"/>
              </a:rPr>
              <a:t>&lt;docking sc_interface=</a:t>
            </a:r>
            <a:r>
              <a:rPr lang="en-US" sz="1800">
                <a:solidFill>
                  <a:srgbClr val="1B00C0"/>
                </a:solidFill>
              </a:rPr>
              <a:t>”</a:t>
            </a:r>
            <a:r>
              <a:rPr lang="en-US" sz="1800" b="0" i="0" u="none" strike="noStrike" cap="none">
                <a:solidFill>
                  <a:srgbClr val="1B00C0"/>
                </a:solidFill>
                <a:latin typeface="Calibri"/>
                <a:ea typeface="Calibri"/>
                <a:cs typeface="Calibri"/>
                <a:sym typeface="Calibri"/>
              </a:rPr>
              <a:t>side_chain_for_docking</a:t>
            </a:r>
            <a:r>
              <a:rPr lang="en-US" sz="1800">
                <a:solidFill>
                  <a:srgbClr val="1B00C0"/>
                </a:solidFill>
              </a:rPr>
              <a:t>”</a:t>
            </a:r>
            <a:r>
              <a:rPr lang="en-US" sz="1800" b="0" i="0" u="none" strike="noStrike" cap="none">
                <a:solidFill>
                  <a:srgbClr val="1B00C0"/>
                </a:solidFill>
                <a:latin typeface="Calibri"/>
                <a:ea typeface="Calibri"/>
                <a:cs typeface="Calibri"/>
                <a:sym typeface="Calibri"/>
              </a:rPr>
              <a:t> minimize_water=</a:t>
            </a:r>
            <a:r>
              <a:rPr lang="en-US" sz="1800">
                <a:solidFill>
                  <a:srgbClr val="1B00C0"/>
                </a:solidFill>
              </a:rPr>
              <a:t>”</a:t>
            </a:r>
            <a:r>
              <a:rPr lang="en-US" sz="1800" b="0" i="0" u="none" strike="noStrike" cap="none">
                <a:solidFill>
                  <a:srgbClr val="1B00C0"/>
                </a:solidFill>
                <a:latin typeface="Calibri"/>
                <a:ea typeface="Calibri"/>
                <a:cs typeface="Calibri"/>
                <a:sym typeface="Calibri"/>
              </a:rPr>
              <a:t>false</a:t>
            </a:r>
            <a:r>
              <a:rPr lang="en-US" sz="1800">
                <a:solidFill>
                  <a:srgbClr val="1B00C0"/>
                </a:solidFill>
              </a:rPr>
              <a:t>”</a:t>
            </a:r>
            <a:r>
              <a:rPr lang="en-US" sz="1800" b="0" i="0" u="none" strike="noStrike" cap="none">
                <a:solidFill>
                  <a:srgbClr val="1B00C0"/>
                </a:solidFill>
                <a:latin typeface="Calibri"/>
                <a:ea typeface="Calibri"/>
                <a:cs typeface="Calibri"/>
                <a:sym typeface="Calibri"/>
              </a:rPr>
              <a:t>/&gt;</a:t>
            </a:r>
          </a:p>
          <a:p>
            <a:pPr marL="189006" marR="0" lvl="0" indent="-303306" algn="l" rtl="0">
              <a:lnSpc>
                <a:spcPct val="90000"/>
              </a:lnSpc>
              <a:spcBef>
                <a:spcPts val="827"/>
              </a:spcBef>
              <a:spcAft>
                <a:spcPts val="0"/>
              </a:spcAft>
              <a:buClr>
                <a:schemeClr val="dk1"/>
              </a:buClr>
              <a:buSzPts val="1800"/>
              <a:buFont typeface="Arial"/>
              <a:buNone/>
            </a:pPr>
            <a:r>
              <a:rPr lang="en-US" sz="1800" b="0" i="0" u="none" strike="noStrike" cap="none">
                <a:solidFill>
                  <a:schemeClr val="dk1"/>
                </a:solidFill>
                <a:latin typeface="Calibri"/>
                <a:ea typeface="Calibri"/>
                <a:cs typeface="Calibri"/>
                <a:sym typeface="Calibri"/>
              </a:rPr>
              <a:t>                </a:t>
            </a:r>
            <a:r>
              <a:rPr lang="en-US" sz="1800" b="0" i="0" u="none" strike="noStrike" cap="none">
                <a:solidFill>
                  <a:srgbClr val="FF0000"/>
                </a:solidFill>
                <a:latin typeface="Calibri"/>
                <a:ea typeface="Calibri"/>
                <a:cs typeface="Calibri"/>
                <a:sym typeface="Calibri"/>
              </a:rPr>
              <a:t>&lt;final sc_interface=</a:t>
            </a:r>
            <a:r>
              <a:rPr lang="en-US" sz="1800">
                <a:solidFill>
                  <a:srgbClr val="FF0000"/>
                </a:solidFill>
              </a:rPr>
              <a:t>”</a:t>
            </a:r>
            <a:r>
              <a:rPr lang="en-US" sz="1800" b="0" i="0" u="none" strike="noStrike" cap="none">
                <a:solidFill>
                  <a:srgbClr val="FF0000"/>
                </a:solidFill>
                <a:latin typeface="Calibri"/>
                <a:ea typeface="Calibri"/>
                <a:cs typeface="Calibri"/>
                <a:sym typeface="Calibri"/>
              </a:rPr>
              <a:t>side_chain_for_final</a:t>
            </a:r>
            <a:r>
              <a:rPr lang="en-US" sz="1800">
                <a:solidFill>
                  <a:srgbClr val="FF0000"/>
                </a:solidFill>
              </a:rPr>
              <a:t>”</a:t>
            </a:r>
            <a:r>
              <a:rPr lang="en-US" sz="1800" b="0" i="0" u="none" strike="noStrike" cap="none">
                <a:solidFill>
                  <a:srgbClr val="FF0000"/>
                </a:solidFill>
                <a:latin typeface="Calibri"/>
                <a:ea typeface="Calibri"/>
                <a:cs typeface="Calibri"/>
                <a:sym typeface="Calibri"/>
              </a:rPr>
              <a:t> bb_interface=backbone minimize_water=</a:t>
            </a:r>
            <a:r>
              <a:rPr lang="en-US" sz="1800">
                <a:solidFill>
                  <a:srgbClr val="FF0000"/>
                </a:solidFill>
              </a:rPr>
              <a:t>”</a:t>
            </a:r>
            <a:r>
              <a:rPr lang="en-US" sz="1800" b="0" i="0" u="none" strike="noStrike" cap="none">
                <a:solidFill>
                  <a:srgbClr val="FF0000"/>
                </a:solidFill>
                <a:latin typeface="Calibri"/>
                <a:ea typeface="Calibri"/>
                <a:cs typeface="Calibri"/>
                <a:sym typeface="Calibri"/>
              </a:rPr>
              <a:t>false</a:t>
            </a:r>
            <a:r>
              <a:rPr lang="en-US" sz="1800">
                <a:solidFill>
                  <a:srgbClr val="FF0000"/>
                </a:solidFill>
              </a:rPr>
              <a:t>”</a:t>
            </a:r>
            <a:r>
              <a:rPr lang="en-US" sz="1800" b="0" i="0" u="none" strike="noStrike" cap="none">
                <a:solidFill>
                  <a:srgbClr val="FF0000"/>
                </a:solidFill>
                <a:latin typeface="Calibri"/>
                <a:ea typeface="Calibri"/>
                <a:cs typeface="Calibri"/>
                <a:sym typeface="Calibri"/>
              </a:rPr>
              <a:t>/&gt;</a:t>
            </a:r>
          </a:p>
          <a:p>
            <a:pPr marL="189006" marR="0" lvl="0" indent="-303306" algn="l" rtl="0">
              <a:lnSpc>
                <a:spcPct val="90000"/>
              </a:lnSpc>
              <a:spcBef>
                <a:spcPts val="827"/>
              </a:spcBef>
              <a:buClr>
                <a:schemeClr val="dk1"/>
              </a:buClr>
              <a:buSzPts val="1800"/>
              <a:buFont typeface="Arial"/>
              <a:buNone/>
            </a:pPr>
            <a:r>
              <a:rPr lang="en-US" sz="1800" b="0" i="0" u="none" strike="noStrike" cap="none">
                <a:solidFill>
                  <a:schemeClr val="dk1"/>
                </a:solidFill>
                <a:latin typeface="Calibri"/>
                <a:ea typeface="Calibri"/>
                <a:cs typeface="Calibri"/>
                <a:sym typeface="Calibri"/>
              </a:rPr>
              <a:t>        &lt;/MOVEMAP_BUILDERS&gt;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Shape 409"/>
          <p:cNvSpPr txBox="1">
            <a:spLocks noGrp="1"/>
          </p:cNvSpPr>
          <p:nvPr>
            <p:ph type="title"/>
          </p:nvPr>
        </p:nvSpPr>
        <p:spPr>
          <a:xfrm>
            <a:off x="620711" y="251989"/>
            <a:ext cx="8915401" cy="1091953"/>
          </a:xfrm>
          <a:prstGeom prst="rect">
            <a:avLst/>
          </a:prstGeom>
          <a:noFill/>
          <a:ln>
            <a:noFill/>
          </a:ln>
        </p:spPr>
        <p:txBody>
          <a:bodyPr wrap="square" lIns="91425" tIns="45700" rIns="91425" bIns="45700" anchor="ctr" anchorCtr="0">
            <a:noAutofit/>
          </a:bodyPr>
          <a:lstStyle/>
          <a:p>
            <a:pPr marL="0" marR="0" lvl="0" indent="-254000" algn="l" rtl="0">
              <a:lnSpc>
                <a:spcPct val="90000"/>
              </a:lnSpc>
              <a:spcBef>
                <a:spcPts val="0"/>
              </a:spcBef>
              <a:buClr>
                <a:schemeClr val="dk1"/>
              </a:buClr>
              <a:buSzPts val="4000"/>
              <a:buFont typeface="Calibri"/>
              <a:buNone/>
            </a:pPr>
            <a:r>
              <a:rPr lang="en-US" sz="4000" b="0" i="0" u="none" strike="noStrike" cap="none">
                <a:solidFill>
                  <a:schemeClr val="dk1"/>
                </a:solidFill>
                <a:latin typeface="Calibri"/>
                <a:ea typeface="Calibri"/>
                <a:cs typeface="Calibri"/>
                <a:sym typeface="Calibri"/>
              </a:rPr>
              <a:t>Move Maps, Interfaces, and Ligand Areas</a:t>
            </a:r>
          </a:p>
        </p:txBody>
      </p:sp>
      <p:sp>
        <p:nvSpPr>
          <p:cNvPr id="410" name="Shape 410"/>
          <p:cNvSpPr txBox="1">
            <a:spLocks noGrp="1"/>
          </p:cNvSpPr>
          <p:nvPr>
            <p:ph type="body" idx="1"/>
          </p:nvPr>
        </p:nvSpPr>
        <p:spPr>
          <a:xfrm>
            <a:off x="620712" y="1341437"/>
            <a:ext cx="8988557" cy="4955787"/>
          </a:xfrm>
          <a:prstGeom prst="rect">
            <a:avLst/>
          </a:prstGeom>
          <a:noFill/>
          <a:ln>
            <a:noFill/>
          </a:ln>
        </p:spPr>
        <p:txBody>
          <a:bodyPr wrap="square" lIns="91425" tIns="45700" rIns="91425" bIns="45700" anchor="t" anchorCtr="0">
            <a:noAutofit/>
          </a:bodyPr>
          <a:lstStyle/>
          <a:p>
            <a:pPr marL="189006" marR="0" lvl="0" indent="-341406" algn="ctr" rtl="0">
              <a:lnSpc>
                <a:spcPct val="90000"/>
              </a:lnSpc>
              <a:spcBef>
                <a:spcPts val="0"/>
              </a:spcBef>
              <a:spcAft>
                <a:spcPts val="0"/>
              </a:spcAft>
              <a:buClr>
                <a:schemeClr val="dk1"/>
              </a:buClr>
              <a:buSzPts val="2400"/>
              <a:buFont typeface="Arial"/>
              <a:buNone/>
            </a:pPr>
            <a:r>
              <a:rPr lang="en-US" sz="2400" b="0" i="0" u="none" strike="noStrike" cap="none">
                <a:solidFill>
                  <a:schemeClr val="dk1"/>
                </a:solidFill>
                <a:latin typeface="Calibri"/>
                <a:ea typeface="Calibri"/>
                <a:cs typeface="Calibri"/>
                <a:sym typeface="Calibri"/>
              </a:rPr>
              <a:t>Ligand area: identifies parameters for each ligand and identifies the atoms that are within a cutoff of the ligand </a:t>
            </a:r>
          </a:p>
          <a:p>
            <a:pPr marL="189006" marR="0" lvl="0" indent="-189006" algn="l" rtl="0">
              <a:lnSpc>
                <a:spcPct val="90000"/>
              </a:lnSpc>
              <a:spcBef>
                <a:spcPts val="827"/>
              </a:spcBef>
              <a:buClr>
                <a:schemeClr val="dk1"/>
              </a:buClr>
              <a:buSzPts val="2400"/>
              <a:buFont typeface="Arial"/>
              <a:buNone/>
            </a:pPr>
            <a:endParaRPr sz="2400" b="0" i="0" u="none" strike="noStrike" cap="none">
              <a:solidFill>
                <a:schemeClr val="dk1"/>
              </a:solidFill>
              <a:latin typeface="Calibri"/>
              <a:ea typeface="Calibri"/>
              <a:cs typeface="Calibri"/>
              <a:sym typeface="Calibri"/>
            </a:endParaRPr>
          </a:p>
        </p:txBody>
      </p:sp>
      <p:pic>
        <p:nvPicPr>
          <p:cNvPr id="411" name="Shape 411" descr="RW_LigandArea.png"/>
          <p:cNvPicPr preferRelativeResize="0"/>
          <p:nvPr/>
        </p:nvPicPr>
        <p:blipFill rotWithShape="1">
          <a:blip r:embed="rId3">
            <a:alphaModFix/>
          </a:blip>
          <a:srcRect/>
          <a:stretch/>
        </p:blipFill>
        <p:spPr>
          <a:xfrm>
            <a:off x="1611312" y="2179637"/>
            <a:ext cx="6819960" cy="48768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sp>
        <p:nvSpPr>
          <p:cNvPr id="416" name="Shape 416"/>
          <p:cNvSpPr txBox="1">
            <a:spLocks noGrp="1"/>
          </p:cNvSpPr>
          <p:nvPr>
            <p:ph type="title"/>
          </p:nvPr>
        </p:nvSpPr>
        <p:spPr>
          <a:xfrm>
            <a:off x="620711" y="251989"/>
            <a:ext cx="8915401" cy="1091953"/>
          </a:xfrm>
          <a:prstGeom prst="rect">
            <a:avLst/>
          </a:prstGeom>
          <a:noFill/>
          <a:ln>
            <a:noFill/>
          </a:ln>
        </p:spPr>
        <p:txBody>
          <a:bodyPr wrap="square" lIns="91425" tIns="45700" rIns="91425" bIns="45700" anchor="ctr" anchorCtr="0">
            <a:noAutofit/>
          </a:bodyPr>
          <a:lstStyle/>
          <a:p>
            <a:pPr marL="0" marR="0" lvl="0" indent="-254000" algn="l" rtl="0">
              <a:lnSpc>
                <a:spcPct val="90000"/>
              </a:lnSpc>
              <a:spcBef>
                <a:spcPts val="0"/>
              </a:spcBef>
              <a:buClr>
                <a:schemeClr val="dk1"/>
              </a:buClr>
              <a:buSzPts val="4000"/>
              <a:buFont typeface="Calibri"/>
              <a:buNone/>
            </a:pPr>
            <a:r>
              <a:rPr lang="en-US" sz="4000" b="0" i="0" u="none" strike="noStrike" cap="none">
                <a:solidFill>
                  <a:schemeClr val="dk1"/>
                </a:solidFill>
                <a:latin typeface="Calibri"/>
                <a:ea typeface="Calibri"/>
                <a:cs typeface="Calibri"/>
                <a:sym typeface="Calibri"/>
              </a:rPr>
              <a:t>Move Maps, Interfaces, and Ligand Areas</a:t>
            </a:r>
          </a:p>
        </p:txBody>
      </p:sp>
      <p:sp>
        <p:nvSpPr>
          <p:cNvPr id="417" name="Shape 417"/>
          <p:cNvSpPr txBox="1">
            <a:spLocks noGrp="1"/>
          </p:cNvSpPr>
          <p:nvPr>
            <p:ph type="body" idx="1"/>
          </p:nvPr>
        </p:nvSpPr>
        <p:spPr>
          <a:xfrm>
            <a:off x="620712" y="1341437"/>
            <a:ext cx="8988557" cy="4955787"/>
          </a:xfrm>
          <a:prstGeom prst="rect">
            <a:avLst/>
          </a:prstGeom>
          <a:noFill/>
          <a:ln>
            <a:noFill/>
          </a:ln>
        </p:spPr>
        <p:txBody>
          <a:bodyPr wrap="square" lIns="91425" tIns="45700" rIns="91425" bIns="45700" anchor="t" anchorCtr="0">
            <a:noAutofit/>
          </a:bodyPr>
          <a:lstStyle/>
          <a:p>
            <a:pPr marL="189006" marR="0" lvl="0" indent="-341406" algn="ctr" rtl="0">
              <a:lnSpc>
                <a:spcPct val="90000"/>
              </a:lnSpc>
              <a:spcBef>
                <a:spcPts val="0"/>
              </a:spcBef>
              <a:spcAft>
                <a:spcPts val="0"/>
              </a:spcAft>
              <a:buClr>
                <a:schemeClr val="dk1"/>
              </a:buClr>
              <a:buSzPts val="2400"/>
              <a:buFont typeface="Arial"/>
              <a:buNone/>
            </a:pPr>
            <a:r>
              <a:rPr lang="en-US" sz="2400" b="0" i="0" u="none" strike="noStrike" cap="none">
                <a:solidFill>
                  <a:schemeClr val="dk1"/>
                </a:solidFill>
                <a:latin typeface="Calibri"/>
                <a:ea typeface="Calibri"/>
                <a:cs typeface="Calibri"/>
                <a:sym typeface="Calibri"/>
              </a:rPr>
              <a:t>Interface Builder: Extends those atoms to complete the residues</a:t>
            </a:r>
          </a:p>
          <a:p>
            <a:pPr marL="189006" marR="0" lvl="0" indent="-189006" algn="l" rtl="0">
              <a:lnSpc>
                <a:spcPct val="90000"/>
              </a:lnSpc>
              <a:spcBef>
                <a:spcPts val="827"/>
              </a:spcBef>
              <a:buClr>
                <a:schemeClr val="dk1"/>
              </a:buClr>
              <a:buSzPts val="2400"/>
              <a:buFont typeface="Arial"/>
              <a:buNone/>
            </a:pPr>
            <a:endParaRPr sz="2400" b="0" i="0" u="none" strike="noStrike" cap="none">
              <a:solidFill>
                <a:schemeClr val="dk1"/>
              </a:solidFill>
              <a:latin typeface="Calibri"/>
              <a:ea typeface="Calibri"/>
              <a:cs typeface="Calibri"/>
              <a:sym typeface="Calibri"/>
            </a:endParaRPr>
          </a:p>
        </p:txBody>
      </p:sp>
      <p:pic>
        <p:nvPicPr>
          <p:cNvPr id="418" name="Shape 418" descr="RW_LigandArea.png"/>
          <p:cNvPicPr preferRelativeResize="0"/>
          <p:nvPr/>
        </p:nvPicPr>
        <p:blipFill rotWithShape="1">
          <a:blip r:embed="rId3">
            <a:alphaModFix/>
          </a:blip>
          <a:srcRect/>
          <a:stretch/>
        </p:blipFill>
        <p:spPr>
          <a:xfrm>
            <a:off x="1611312" y="2103437"/>
            <a:ext cx="6919314" cy="4947847"/>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Shape 423"/>
          <p:cNvSpPr txBox="1">
            <a:spLocks noGrp="1"/>
          </p:cNvSpPr>
          <p:nvPr>
            <p:ph type="title"/>
          </p:nvPr>
        </p:nvSpPr>
        <p:spPr>
          <a:xfrm>
            <a:off x="620711" y="251989"/>
            <a:ext cx="8915401" cy="1091953"/>
          </a:xfrm>
          <a:prstGeom prst="rect">
            <a:avLst/>
          </a:prstGeom>
          <a:noFill/>
          <a:ln>
            <a:noFill/>
          </a:ln>
        </p:spPr>
        <p:txBody>
          <a:bodyPr wrap="square" lIns="91425" tIns="45700" rIns="91425" bIns="45700" anchor="ctr" anchorCtr="0">
            <a:noAutofit/>
          </a:bodyPr>
          <a:lstStyle/>
          <a:p>
            <a:pPr marL="0" marR="0" lvl="0" indent="-254000" algn="l" rtl="0">
              <a:lnSpc>
                <a:spcPct val="90000"/>
              </a:lnSpc>
              <a:spcBef>
                <a:spcPts val="0"/>
              </a:spcBef>
              <a:buClr>
                <a:schemeClr val="dk1"/>
              </a:buClr>
              <a:buSzPts val="4000"/>
              <a:buFont typeface="Calibri"/>
              <a:buNone/>
            </a:pPr>
            <a:r>
              <a:rPr lang="en-US" sz="4000" b="0" i="0" u="none" strike="noStrike" cap="none">
                <a:solidFill>
                  <a:schemeClr val="dk1"/>
                </a:solidFill>
                <a:latin typeface="Calibri"/>
                <a:ea typeface="Calibri"/>
                <a:cs typeface="Calibri"/>
                <a:sym typeface="Calibri"/>
              </a:rPr>
              <a:t>Move Maps, Interfaces, and Ligand Areas</a:t>
            </a:r>
          </a:p>
        </p:txBody>
      </p:sp>
      <p:sp>
        <p:nvSpPr>
          <p:cNvPr id="424" name="Shape 424"/>
          <p:cNvSpPr txBox="1">
            <a:spLocks noGrp="1"/>
          </p:cNvSpPr>
          <p:nvPr>
            <p:ph type="body" idx="1"/>
          </p:nvPr>
        </p:nvSpPr>
        <p:spPr>
          <a:xfrm>
            <a:off x="-1" y="1341437"/>
            <a:ext cx="10080625" cy="4955787"/>
          </a:xfrm>
          <a:prstGeom prst="rect">
            <a:avLst/>
          </a:prstGeom>
          <a:noFill/>
          <a:ln>
            <a:noFill/>
          </a:ln>
        </p:spPr>
        <p:txBody>
          <a:bodyPr wrap="square" lIns="91425" tIns="45700" rIns="91425" bIns="45700" anchor="t" anchorCtr="0">
            <a:noAutofit/>
          </a:bodyPr>
          <a:lstStyle/>
          <a:p>
            <a:pPr marL="189006" marR="0" lvl="0" indent="-341406" algn="ctr" rtl="0">
              <a:lnSpc>
                <a:spcPct val="90000"/>
              </a:lnSpc>
              <a:spcBef>
                <a:spcPts val="0"/>
              </a:spcBef>
              <a:spcAft>
                <a:spcPts val="0"/>
              </a:spcAft>
              <a:buClr>
                <a:schemeClr val="dk1"/>
              </a:buClr>
              <a:buSzPts val="2400"/>
              <a:buFont typeface="Arial"/>
              <a:buNone/>
            </a:pPr>
            <a:r>
              <a:rPr lang="en-US" sz="2400" b="0" i="0" u="none" strike="noStrike" cap="none">
                <a:solidFill>
                  <a:schemeClr val="dk1"/>
                </a:solidFill>
                <a:latin typeface="Calibri"/>
                <a:ea typeface="Calibri"/>
                <a:cs typeface="Calibri"/>
                <a:sym typeface="Calibri"/>
              </a:rPr>
              <a:t>Interface Builder: Extends to include surrounding residues for backbone flexibility</a:t>
            </a:r>
          </a:p>
          <a:p>
            <a:pPr marL="189006" marR="0" lvl="0" indent="-189006" algn="l" rtl="0">
              <a:lnSpc>
                <a:spcPct val="90000"/>
              </a:lnSpc>
              <a:spcBef>
                <a:spcPts val="827"/>
              </a:spcBef>
              <a:buClr>
                <a:schemeClr val="dk1"/>
              </a:buClr>
              <a:buSzPts val="2400"/>
              <a:buFont typeface="Arial"/>
              <a:buNone/>
            </a:pPr>
            <a:endParaRPr sz="2400" b="0" i="0" u="none" strike="noStrike" cap="none">
              <a:solidFill>
                <a:schemeClr val="dk1"/>
              </a:solidFill>
              <a:latin typeface="Calibri"/>
              <a:ea typeface="Calibri"/>
              <a:cs typeface="Calibri"/>
              <a:sym typeface="Calibri"/>
            </a:endParaRPr>
          </a:p>
        </p:txBody>
      </p:sp>
      <p:pic>
        <p:nvPicPr>
          <p:cNvPr id="425" name="Shape 425" descr="RW_LigandArea.png"/>
          <p:cNvPicPr preferRelativeResize="0"/>
          <p:nvPr/>
        </p:nvPicPr>
        <p:blipFill rotWithShape="1">
          <a:blip r:embed="rId3">
            <a:alphaModFix/>
          </a:blip>
          <a:srcRect/>
          <a:stretch/>
        </p:blipFill>
        <p:spPr>
          <a:xfrm>
            <a:off x="1611312" y="2103437"/>
            <a:ext cx="6919314" cy="4947846"/>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Shape 430"/>
          <p:cNvSpPr txBox="1">
            <a:spLocks noGrp="1"/>
          </p:cNvSpPr>
          <p:nvPr>
            <p:ph type="title"/>
          </p:nvPr>
        </p:nvSpPr>
        <p:spPr>
          <a:xfrm>
            <a:off x="620711" y="251989"/>
            <a:ext cx="8915401" cy="1091953"/>
          </a:xfrm>
          <a:prstGeom prst="rect">
            <a:avLst/>
          </a:prstGeom>
          <a:noFill/>
          <a:ln>
            <a:noFill/>
          </a:ln>
        </p:spPr>
        <p:txBody>
          <a:bodyPr wrap="square" lIns="91425" tIns="45700" rIns="91425" bIns="45700" anchor="ctr" anchorCtr="0">
            <a:noAutofit/>
          </a:bodyPr>
          <a:lstStyle/>
          <a:p>
            <a:pPr marL="0" marR="0" lvl="0" indent="-254000" algn="ctr" rtl="0">
              <a:lnSpc>
                <a:spcPct val="90000"/>
              </a:lnSpc>
              <a:spcBef>
                <a:spcPts val="0"/>
              </a:spcBef>
              <a:buClr>
                <a:schemeClr val="dk1"/>
              </a:buClr>
              <a:buSzPts val="4000"/>
              <a:buFont typeface="Calibri"/>
              <a:buNone/>
            </a:pPr>
            <a:r>
              <a:rPr lang="en-US" sz="4000" b="0" i="0" u="none" strike="noStrike" cap="none">
                <a:solidFill>
                  <a:schemeClr val="dk1"/>
                </a:solidFill>
                <a:latin typeface="Calibri"/>
                <a:ea typeface="Calibri"/>
                <a:cs typeface="Calibri"/>
                <a:sym typeface="Calibri"/>
              </a:rPr>
              <a:t>Move Maps, Interfaces, and Ligand Areas</a:t>
            </a:r>
          </a:p>
        </p:txBody>
      </p:sp>
      <p:sp>
        <p:nvSpPr>
          <p:cNvPr id="431" name="Shape 431"/>
          <p:cNvSpPr txBox="1"/>
          <p:nvPr/>
        </p:nvSpPr>
        <p:spPr>
          <a:xfrm>
            <a:off x="506412" y="1195062"/>
            <a:ext cx="9144000" cy="1477200"/>
          </a:xfrm>
          <a:prstGeom prst="rect">
            <a:avLst/>
          </a:prstGeom>
          <a:noFill/>
          <a:ln>
            <a:noFill/>
          </a:ln>
        </p:spPr>
        <p:txBody>
          <a:bodyPr wrap="square" lIns="91425" tIns="45700" rIns="91425" bIns="45700" anchor="t" anchorCtr="0">
            <a:noAutofit/>
          </a:bodyPr>
          <a:lstStyle/>
          <a:p>
            <a:pPr marL="0" marR="0" lvl="0" indent="0" algn="ctr" rtl="0">
              <a:spcBef>
                <a:spcPts val="0"/>
              </a:spcBef>
              <a:spcAft>
                <a:spcPts val="0"/>
              </a:spcAft>
              <a:buNone/>
            </a:pPr>
            <a:r>
              <a:rPr lang="en-US" sz="2400">
                <a:solidFill>
                  <a:schemeClr val="dk1"/>
                </a:solidFill>
                <a:latin typeface="Calibri"/>
                <a:ea typeface="Calibri"/>
                <a:cs typeface="Calibri"/>
                <a:sym typeface="Calibri"/>
              </a:rPr>
              <a:t>Move map: identifies which residues are allowed to have backbone and side-chain movement. Typically, we have one for docking and one for minimization </a:t>
            </a:r>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aphicFrame>
        <p:nvGraphicFramePr>
          <p:cNvPr id="432" name="Shape 432"/>
          <p:cNvGraphicFramePr/>
          <p:nvPr/>
        </p:nvGraphicFramePr>
        <p:xfrm>
          <a:off x="506425" y="2426887"/>
          <a:ext cx="9067800" cy="3627090"/>
        </p:xfrm>
        <a:graphic>
          <a:graphicData uri="http://schemas.openxmlformats.org/drawingml/2006/table">
            <a:tbl>
              <a:tblPr firstRow="1" bandRow="1">
                <a:noFill/>
                <a:tableStyleId>{66DCD55E-483E-4E2D-8096-F3DDD61DE36A}</a:tableStyleId>
              </a:tblPr>
              <a:tblGrid>
                <a:gridCol w="3022600">
                  <a:extLst>
                    <a:ext uri="{9D8B030D-6E8A-4147-A177-3AD203B41FA5}">
                      <a16:colId xmlns:a16="http://schemas.microsoft.com/office/drawing/2014/main" val="20000"/>
                    </a:ext>
                  </a:extLst>
                </a:gridCol>
                <a:gridCol w="3022600">
                  <a:extLst>
                    <a:ext uri="{9D8B030D-6E8A-4147-A177-3AD203B41FA5}">
                      <a16:colId xmlns:a16="http://schemas.microsoft.com/office/drawing/2014/main" val="20001"/>
                    </a:ext>
                  </a:extLst>
                </a:gridCol>
                <a:gridCol w="3022600">
                  <a:extLst>
                    <a:ext uri="{9D8B030D-6E8A-4147-A177-3AD203B41FA5}">
                      <a16:colId xmlns:a16="http://schemas.microsoft.com/office/drawing/2014/main" val="20002"/>
                    </a:ext>
                  </a:extLst>
                </a:gridCol>
              </a:tblGrid>
              <a:tr h="670550">
                <a:tc>
                  <a:txBody>
                    <a:bodyPr/>
                    <a:lstStyle/>
                    <a:p>
                      <a:pPr marL="0" marR="0" lvl="0" indent="0" algn="ctr" rtl="0">
                        <a:spcBef>
                          <a:spcPts val="0"/>
                        </a:spcBef>
                        <a:buNone/>
                      </a:pPr>
                      <a:r>
                        <a:rPr lang="en-US" sz="2800" u="none" strike="noStrike" cap="none"/>
                        <a:t>Residue</a:t>
                      </a:r>
                    </a:p>
                  </a:txBody>
                  <a:tcPr marL="91450" marR="91450" marT="45725" marB="45725"/>
                </a:tc>
                <a:tc>
                  <a:txBody>
                    <a:bodyPr/>
                    <a:lstStyle/>
                    <a:p>
                      <a:pPr marL="0" marR="0" lvl="0" indent="0" algn="ctr" rtl="0">
                        <a:spcBef>
                          <a:spcPts val="0"/>
                        </a:spcBef>
                        <a:buNone/>
                      </a:pPr>
                      <a:r>
                        <a:rPr lang="en-US" sz="2800" u="none" strike="noStrike" cap="none"/>
                        <a:t>Side-chain Movement</a:t>
                      </a:r>
                    </a:p>
                  </a:txBody>
                  <a:tcPr marL="91450" marR="91450" marT="45725" marB="45725"/>
                </a:tc>
                <a:tc>
                  <a:txBody>
                    <a:bodyPr/>
                    <a:lstStyle/>
                    <a:p>
                      <a:pPr marL="0" marR="0" lvl="0" indent="0" algn="ctr" rtl="0">
                        <a:spcBef>
                          <a:spcPts val="0"/>
                        </a:spcBef>
                        <a:buNone/>
                      </a:pPr>
                      <a:r>
                        <a:rPr lang="en-US" sz="2800" u="none" strike="noStrike" cap="none"/>
                        <a:t>Backbone Movement</a:t>
                      </a:r>
                    </a:p>
                  </a:txBody>
                  <a:tcPr marL="91450" marR="91450" marT="45725" marB="45725"/>
                </a:tc>
                <a:extLst>
                  <a:ext uri="{0D108BD9-81ED-4DB2-BD59-A6C34878D82A}">
                    <a16:rowId xmlns:a16="http://schemas.microsoft.com/office/drawing/2014/main" val="10000"/>
                  </a:ext>
                </a:extLst>
              </a:tr>
              <a:tr h="670550">
                <a:tc>
                  <a:txBody>
                    <a:bodyPr/>
                    <a:lstStyle/>
                    <a:p>
                      <a:pPr marL="0" marR="0" lvl="0" indent="0" algn="ctr" rtl="0">
                        <a:spcBef>
                          <a:spcPts val="0"/>
                        </a:spcBef>
                        <a:buNone/>
                      </a:pPr>
                      <a:r>
                        <a:rPr lang="en-US" sz="2800" u="none" strike="noStrike" cap="none"/>
                        <a:t>VAL 55</a:t>
                      </a:r>
                    </a:p>
                  </a:txBody>
                  <a:tcPr marL="91450" marR="91450" marT="45725" marB="45725"/>
                </a:tc>
                <a:tc>
                  <a:txBody>
                    <a:bodyPr/>
                    <a:lstStyle/>
                    <a:p>
                      <a:pPr marL="0" marR="0" lvl="0" indent="0" algn="ctr" rtl="0">
                        <a:spcBef>
                          <a:spcPts val="0"/>
                        </a:spcBef>
                        <a:buNone/>
                      </a:pPr>
                      <a:r>
                        <a:rPr lang="en-US" sz="2800" u="none" strike="noStrike" cap="none"/>
                        <a:t>No</a:t>
                      </a:r>
                    </a:p>
                  </a:txBody>
                  <a:tcPr marL="91450" marR="91450" marT="45725" marB="45725"/>
                </a:tc>
                <a:tc>
                  <a:txBody>
                    <a:bodyPr/>
                    <a:lstStyle/>
                    <a:p>
                      <a:pPr marL="0" marR="0" lvl="0" indent="0" algn="ctr" rtl="0">
                        <a:spcBef>
                          <a:spcPts val="0"/>
                        </a:spcBef>
                        <a:buNone/>
                      </a:pPr>
                      <a:r>
                        <a:rPr lang="en-US" sz="2800" u="none" strike="noStrike" cap="none"/>
                        <a:t>Yes</a:t>
                      </a:r>
                    </a:p>
                  </a:txBody>
                  <a:tcPr marL="91450" marR="91450" marT="45725" marB="45725"/>
                </a:tc>
                <a:extLst>
                  <a:ext uri="{0D108BD9-81ED-4DB2-BD59-A6C34878D82A}">
                    <a16:rowId xmlns:a16="http://schemas.microsoft.com/office/drawing/2014/main" val="10001"/>
                  </a:ext>
                </a:extLst>
              </a:tr>
              <a:tr h="670550">
                <a:tc>
                  <a:txBody>
                    <a:bodyPr/>
                    <a:lstStyle/>
                    <a:p>
                      <a:pPr marL="0" marR="0" lvl="0" indent="0" algn="ctr" rtl="0">
                        <a:spcBef>
                          <a:spcPts val="0"/>
                        </a:spcBef>
                        <a:buNone/>
                      </a:pPr>
                      <a:r>
                        <a:rPr lang="en-US" sz="2800" u="none" strike="noStrike" cap="none"/>
                        <a:t>VAL 56</a:t>
                      </a:r>
                    </a:p>
                  </a:txBody>
                  <a:tcPr marL="91450" marR="91450" marT="45725" marB="45725"/>
                </a:tc>
                <a:tc>
                  <a:txBody>
                    <a:bodyPr/>
                    <a:lstStyle/>
                    <a:p>
                      <a:pPr marL="0" marR="0" lvl="0" indent="0" algn="ctr" rtl="0">
                        <a:spcBef>
                          <a:spcPts val="0"/>
                        </a:spcBef>
                        <a:buNone/>
                      </a:pPr>
                      <a:r>
                        <a:rPr lang="en-US" sz="2800" u="none" strike="noStrike" cap="none"/>
                        <a:t>Yes</a:t>
                      </a:r>
                    </a:p>
                  </a:txBody>
                  <a:tcPr marL="91450" marR="91450" marT="45725" marB="45725"/>
                </a:tc>
                <a:tc>
                  <a:txBody>
                    <a:bodyPr/>
                    <a:lstStyle/>
                    <a:p>
                      <a:pPr marL="0" marR="0" lvl="0" indent="0" algn="ctr" rtl="0">
                        <a:spcBef>
                          <a:spcPts val="0"/>
                        </a:spcBef>
                        <a:buNone/>
                      </a:pPr>
                      <a:r>
                        <a:rPr lang="en-US" sz="2800" u="none" strike="noStrike" cap="none"/>
                        <a:t>Yes</a:t>
                      </a:r>
                    </a:p>
                  </a:txBody>
                  <a:tcPr marL="91450" marR="91450" marT="45725" marB="45725"/>
                </a:tc>
                <a:extLst>
                  <a:ext uri="{0D108BD9-81ED-4DB2-BD59-A6C34878D82A}">
                    <a16:rowId xmlns:a16="http://schemas.microsoft.com/office/drawing/2014/main" val="10002"/>
                  </a:ext>
                </a:extLst>
              </a:tr>
              <a:tr h="670550">
                <a:tc>
                  <a:txBody>
                    <a:bodyPr/>
                    <a:lstStyle/>
                    <a:p>
                      <a:pPr marL="0" marR="0" lvl="0" indent="0" algn="ctr" rtl="0">
                        <a:spcBef>
                          <a:spcPts val="0"/>
                        </a:spcBef>
                        <a:buNone/>
                      </a:pPr>
                      <a:r>
                        <a:rPr lang="en-US" sz="2800" u="none" strike="noStrike" cap="none"/>
                        <a:t>TYR 57</a:t>
                      </a:r>
                    </a:p>
                  </a:txBody>
                  <a:tcPr marL="91450" marR="91450" marT="45725" marB="45725"/>
                </a:tc>
                <a:tc>
                  <a:txBody>
                    <a:bodyPr/>
                    <a:lstStyle/>
                    <a:p>
                      <a:pPr marL="0" marR="0" lvl="0" indent="0" algn="ctr" rtl="0">
                        <a:spcBef>
                          <a:spcPts val="0"/>
                        </a:spcBef>
                        <a:buNone/>
                      </a:pPr>
                      <a:r>
                        <a:rPr lang="en-US" sz="2800" u="none" strike="noStrike" cap="none"/>
                        <a:t>No</a:t>
                      </a:r>
                    </a:p>
                  </a:txBody>
                  <a:tcPr marL="91450" marR="91450" marT="45725" marB="45725"/>
                </a:tc>
                <a:tc>
                  <a:txBody>
                    <a:bodyPr/>
                    <a:lstStyle/>
                    <a:p>
                      <a:pPr marL="0" marR="0" lvl="0" indent="0" algn="ctr" rtl="0">
                        <a:spcBef>
                          <a:spcPts val="0"/>
                        </a:spcBef>
                        <a:buNone/>
                      </a:pPr>
                      <a:r>
                        <a:rPr lang="en-US" sz="2800" u="none" strike="noStrike" cap="none"/>
                        <a:t>Yes</a:t>
                      </a:r>
                    </a:p>
                  </a:txBody>
                  <a:tcPr marL="91450" marR="91450" marT="45725" marB="45725"/>
                </a:tc>
                <a:extLst>
                  <a:ext uri="{0D108BD9-81ED-4DB2-BD59-A6C34878D82A}">
                    <a16:rowId xmlns:a16="http://schemas.microsoft.com/office/drawing/2014/main" val="10003"/>
                  </a:ext>
                </a:extLst>
              </a:tr>
              <a:tr h="670550">
                <a:tc>
                  <a:txBody>
                    <a:bodyPr/>
                    <a:lstStyle/>
                    <a:p>
                      <a:pPr marL="0" marR="0" lvl="0" indent="0" algn="ctr" rtl="0">
                        <a:spcBef>
                          <a:spcPts val="0"/>
                        </a:spcBef>
                        <a:buNone/>
                      </a:pPr>
                      <a:r>
                        <a:rPr lang="en-US" sz="2800" u="none" strike="noStrike" cap="none"/>
                        <a:t>LEU 58</a:t>
                      </a:r>
                    </a:p>
                  </a:txBody>
                  <a:tcPr marL="91450" marR="91450" marT="45725" marB="45725"/>
                </a:tc>
                <a:tc>
                  <a:txBody>
                    <a:bodyPr/>
                    <a:lstStyle/>
                    <a:p>
                      <a:pPr marL="0" marR="0" lvl="0" indent="0" algn="ctr" rtl="0">
                        <a:spcBef>
                          <a:spcPts val="0"/>
                        </a:spcBef>
                        <a:buNone/>
                      </a:pPr>
                      <a:r>
                        <a:rPr lang="en-US" sz="2800" u="none" strike="noStrike" cap="none"/>
                        <a:t>No</a:t>
                      </a:r>
                    </a:p>
                  </a:txBody>
                  <a:tcPr marL="91450" marR="91450" marT="45725" marB="45725"/>
                </a:tc>
                <a:tc>
                  <a:txBody>
                    <a:bodyPr/>
                    <a:lstStyle/>
                    <a:p>
                      <a:pPr marL="0" marR="0" lvl="0" indent="0" algn="ctr" rtl="0">
                        <a:spcBef>
                          <a:spcPts val="0"/>
                        </a:spcBef>
                        <a:buNone/>
                      </a:pPr>
                      <a:r>
                        <a:rPr lang="en-US" sz="2800" u="none" strike="noStrike" cap="none"/>
                        <a:t>No</a:t>
                      </a:r>
                    </a:p>
                  </a:txBody>
                  <a:tcPr marL="91450" marR="91450" marT="45725" marB="45725"/>
                </a:tc>
                <a:extLst>
                  <a:ext uri="{0D108BD9-81ED-4DB2-BD59-A6C34878D82A}">
                    <a16:rowId xmlns:a16="http://schemas.microsoft.com/office/drawing/2014/main" val="10004"/>
                  </a:ext>
                </a:extLst>
              </a:tr>
            </a:tbl>
          </a:graphicData>
        </a:graphic>
      </p:graphicFrame>
      <p:sp>
        <p:nvSpPr>
          <p:cNvPr id="433" name="Shape 433"/>
          <p:cNvSpPr txBox="1"/>
          <p:nvPr/>
        </p:nvSpPr>
        <p:spPr>
          <a:xfrm>
            <a:off x="561575" y="6242125"/>
            <a:ext cx="9067800" cy="1092000"/>
          </a:xfrm>
          <a:prstGeom prst="rect">
            <a:avLst/>
          </a:prstGeom>
          <a:noFill/>
          <a:ln>
            <a:noFill/>
          </a:ln>
        </p:spPr>
        <p:txBody>
          <a:bodyPr wrap="square" lIns="91425" tIns="91425" rIns="91425" bIns="91425" anchor="t" anchorCtr="0">
            <a:noAutofit/>
          </a:bodyPr>
          <a:lstStyle/>
          <a:p>
            <a:pPr marL="0" lvl="0" indent="0" algn="ctr">
              <a:spcBef>
                <a:spcPts val="0"/>
              </a:spcBef>
              <a:buNone/>
            </a:pPr>
            <a:r>
              <a:rPr lang="en-US" sz="2200">
                <a:solidFill>
                  <a:srgbClr val="FF0000"/>
                </a:solidFill>
              </a:rPr>
              <a:t>Note that these XML scripts defining Move Maps, Interfaces, Ligand Areas, etc. are set when you are running a dock. These have been benchmarked by developers so you won’t be changing these.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540643" y="302736"/>
            <a:ext cx="9071670" cy="1461188"/>
          </a:xfrm>
          <a:prstGeom prst="rect">
            <a:avLst/>
          </a:prstGeom>
          <a:noFill/>
          <a:ln>
            <a:noFill/>
          </a:ln>
        </p:spPr>
        <p:txBody>
          <a:bodyPr wrap="square" lIns="91425" tIns="45700" rIns="91425" bIns="45700" anchor="ctr" anchorCtr="0">
            <a:noAutofit/>
          </a:bodyPr>
          <a:lstStyle/>
          <a:p>
            <a:pPr marL="0" marR="0" lvl="0" indent="-317500" algn="ctr" rtl="0">
              <a:lnSpc>
                <a:spcPct val="90000"/>
              </a:lnSpc>
              <a:spcBef>
                <a:spcPts val="0"/>
              </a:spcBef>
              <a:buClr>
                <a:schemeClr val="dk1"/>
              </a:buClr>
              <a:buSzPts val="5000"/>
              <a:buFont typeface="Calibri"/>
              <a:buNone/>
            </a:pPr>
            <a:r>
              <a:rPr lang="en-US" sz="5000" b="0" i="0" u="none" strike="noStrike" cap="none">
                <a:solidFill>
                  <a:schemeClr val="dk1"/>
                </a:solidFill>
                <a:latin typeface="Calibri"/>
                <a:ea typeface="Calibri"/>
                <a:cs typeface="Calibri"/>
                <a:sym typeface="Calibri"/>
              </a:rPr>
              <a:t>Some Quick and Dirty Terminology</a:t>
            </a:r>
          </a:p>
        </p:txBody>
      </p:sp>
      <p:sp>
        <p:nvSpPr>
          <p:cNvPr id="104" name="Shape 104"/>
          <p:cNvSpPr txBox="1">
            <a:spLocks noGrp="1"/>
          </p:cNvSpPr>
          <p:nvPr>
            <p:ph type="body" idx="1"/>
          </p:nvPr>
        </p:nvSpPr>
        <p:spPr>
          <a:xfrm>
            <a:off x="675403" y="2343362"/>
            <a:ext cx="8936910" cy="5028531"/>
          </a:xfrm>
          <a:prstGeom prst="rect">
            <a:avLst/>
          </a:prstGeom>
          <a:noFill/>
          <a:ln>
            <a:noFill/>
          </a:ln>
        </p:spPr>
        <p:txBody>
          <a:bodyPr wrap="square" lIns="91425" tIns="45700" rIns="91425" bIns="45700" anchor="t" anchorCtr="0">
            <a:noAutofit/>
          </a:bodyPr>
          <a:lstStyle/>
          <a:p>
            <a:pPr marL="189006" marR="0" lvl="0" indent="-189006" algn="l" rtl="0">
              <a:lnSpc>
                <a:spcPct val="90000"/>
              </a:lnSpc>
              <a:spcBef>
                <a:spcPts val="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Ligand: small molecule binder (“drug-like”)</a:t>
            </a:r>
          </a:p>
          <a:p>
            <a:pPr marL="189006" marR="0" lvl="0" indent="-189006" algn="l" rtl="0">
              <a:lnSpc>
                <a:spcPct val="90000"/>
              </a:lnSpc>
              <a:spcBef>
                <a:spcPts val="827"/>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Chain: identifier for protein/ligand molecule</a:t>
            </a:r>
          </a:p>
          <a:p>
            <a:pPr marL="189006" marR="0" lvl="0" indent="-189006" algn="l" rtl="0">
              <a:lnSpc>
                <a:spcPct val="90000"/>
              </a:lnSpc>
              <a:spcBef>
                <a:spcPts val="827"/>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Low-resolution/Coarse-grained: fast centroid or grid based sampling steps</a:t>
            </a:r>
          </a:p>
          <a:p>
            <a:pPr marL="189006" marR="0" lvl="0" indent="-189006" algn="l" rtl="0">
              <a:lnSpc>
                <a:spcPct val="90000"/>
              </a:lnSpc>
              <a:spcBef>
                <a:spcPts val="827"/>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High-resolution/Atomistic: full-atom steps with complete Rosetta energy function </a:t>
            </a:r>
          </a:p>
          <a:p>
            <a:pPr marL="189006" marR="0" lvl="0" indent="-189006" algn="l" rtl="0">
              <a:lnSpc>
                <a:spcPct val="90000"/>
              </a:lnSpc>
              <a:spcBef>
                <a:spcPts val="827"/>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Integer: 0,1,2,3,4…etc.</a:t>
            </a:r>
          </a:p>
          <a:p>
            <a:pPr marL="189006" marR="0" lvl="0" indent="-189006" algn="l" rtl="0">
              <a:lnSpc>
                <a:spcPct val="90000"/>
              </a:lnSpc>
              <a:spcBef>
                <a:spcPts val="827"/>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Float: 1.2, 2.3, 0.78…etc.</a:t>
            </a:r>
          </a:p>
          <a:p>
            <a:pPr marL="189006" marR="0" lvl="0" indent="-189006" algn="l" rtl="0">
              <a:lnSpc>
                <a:spcPct val="90000"/>
              </a:lnSpc>
              <a:spcBef>
                <a:spcPts val="827"/>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Boolean: True/False</a:t>
            </a:r>
          </a:p>
          <a:p>
            <a:pPr marL="189006" marR="0" lvl="0" indent="-189006" algn="l" rtl="0">
              <a:lnSpc>
                <a:spcPct val="90000"/>
              </a:lnSpc>
              <a:spcBef>
                <a:spcPts val="827"/>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String: alpha/numeric/symbol combination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Shape 438"/>
          <p:cNvSpPr txBox="1">
            <a:spLocks noGrp="1"/>
          </p:cNvSpPr>
          <p:nvPr>
            <p:ph type="title"/>
          </p:nvPr>
        </p:nvSpPr>
        <p:spPr>
          <a:xfrm>
            <a:off x="693043" y="402483"/>
            <a:ext cx="8694539" cy="1461188"/>
          </a:xfrm>
          <a:prstGeom prst="rect">
            <a:avLst/>
          </a:prstGeom>
          <a:noFill/>
          <a:ln>
            <a:noFill/>
          </a:ln>
        </p:spPr>
        <p:txBody>
          <a:bodyPr wrap="square" lIns="91425" tIns="45700" rIns="91425" bIns="45700" anchor="ctr" anchorCtr="0">
            <a:noAutofit/>
          </a:bodyPr>
          <a:lstStyle/>
          <a:p>
            <a:pPr marL="0" marR="0" lvl="0" indent="-381000" algn="ctr" rtl="0">
              <a:lnSpc>
                <a:spcPct val="90000"/>
              </a:lnSpc>
              <a:spcBef>
                <a:spcPts val="0"/>
              </a:spcBef>
              <a:buClr>
                <a:schemeClr val="dk1"/>
              </a:buClr>
              <a:buSzPts val="6000"/>
              <a:buFont typeface="Calibri"/>
              <a:buNone/>
            </a:pPr>
            <a:r>
              <a:rPr lang="en-US" sz="6000" b="0" i="0" u="none" strike="noStrike" cap="none">
                <a:solidFill>
                  <a:schemeClr val="dk1"/>
                </a:solidFill>
                <a:latin typeface="Calibri"/>
                <a:ea typeface="Calibri"/>
                <a:cs typeface="Calibri"/>
                <a:sym typeface="Calibri"/>
              </a:rPr>
              <a:t>InterfaceScoreCalculator</a:t>
            </a:r>
          </a:p>
        </p:txBody>
      </p:sp>
      <p:sp>
        <p:nvSpPr>
          <p:cNvPr id="439" name="Shape 439"/>
          <p:cNvSpPr txBox="1">
            <a:spLocks noGrp="1"/>
          </p:cNvSpPr>
          <p:nvPr>
            <p:ph type="body" idx="1"/>
          </p:nvPr>
        </p:nvSpPr>
        <p:spPr>
          <a:xfrm>
            <a:off x="372025" y="2012425"/>
            <a:ext cx="9524100" cy="4796400"/>
          </a:xfrm>
          <a:prstGeom prst="rect">
            <a:avLst/>
          </a:prstGeom>
          <a:noFill/>
          <a:ln>
            <a:noFill/>
          </a:ln>
        </p:spPr>
        <p:txBody>
          <a:bodyPr wrap="square" lIns="91425" tIns="45700" rIns="91425" bIns="45700" anchor="t" anchorCtr="0">
            <a:noAutofit/>
          </a:bodyPr>
          <a:lstStyle/>
          <a:p>
            <a:pPr marL="189006" marR="0" lvl="0" indent="-394555" algn="l" rtl="0">
              <a:lnSpc>
                <a:spcPct val="80000"/>
              </a:lnSpc>
              <a:spcBef>
                <a:spcPts val="0"/>
              </a:spcBef>
              <a:spcAft>
                <a:spcPts val="0"/>
              </a:spcAft>
              <a:buClr>
                <a:srgbClr val="1B00C0"/>
              </a:buClr>
              <a:buSzPts val="3237"/>
              <a:buFont typeface="Arial"/>
              <a:buNone/>
            </a:pPr>
            <a:r>
              <a:rPr lang="en-US" sz="3237" b="0" i="0" u="none" strike="noStrike" cap="none">
                <a:solidFill>
                  <a:srgbClr val="1B00C0"/>
                </a:solidFill>
                <a:latin typeface="Calibri"/>
                <a:ea typeface="Calibri"/>
                <a:cs typeface="Calibri"/>
                <a:sym typeface="Calibri"/>
              </a:rPr>
              <a:t>&lt;InterfaceScoreCalculator name=(string) chains=(comma separated chars) scorefxn=(string) native=(string)/&gt;</a:t>
            </a:r>
          </a:p>
          <a:p>
            <a:pPr marL="189006" marR="0" lvl="0" indent="-324959" algn="l" rtl="0">
              <a:lnSpc>
                <a:spcPct val="80000"/>
              </a:lnSpc>
              <a:spcBef>
                <a:spcPts val="827"/>
              </a:spcBef>
              <a:spcAft>
                <a:spcPts val="0"/>
              </a:spcAft>
              <a:buClr>
                <a:schemeClr val="dk1"/>
              </a:buClr>
              <a:buSzPts val="2141"/>
              <a:buFont typeface="Arial"/>
              <a:buNone/>
            </a:pPr>
            <a:endParaRPr sz="2141" b="0" i="0" u="none" strike="noStrike" cap="none">
              <a:solidFill>
                <a:schemeClr val="dk1"/>
              </a:solidFill>
              <a:latin typeface="Calibri"/>
              <a:ea typeface="Calibri"/>
              <a:cs typeface="Calibri"/>
              <a:sym typeface="Calibri"/>
            </a:endParaRPr>
          </a:p>
          <a:p>
            <a:pPr marL="0" marR="0" lvl="0" indent="-176212" algn="l" rtl="0">
              <a:lnSpc>
                <a:spcPct val="80000"/>
              </a:lnSpc>
              <a:spcBef>
                <a:spcPts val="827"/>
              </a:spcBef>
              <a:spcAft>
                <a:spcPts val="0"/>
              </a:spcAft>
              <a:buClr>
                <a:schemeClr val="dk1"/>
              </a:buClr>
              <a:buSzPts val="2775"/>
              <a:buFont typeface="Arial"/>
              <a:buNone/>
            </a:pPr>
            <a:r>
              <a:rPr lang="en-US" sz="2400" b="0" i="0" u="sng" strike="noStrike" cap="none">
                <a:solidFill>
                  <a:schemeClr val="dk1"/>
                </a:solidFill>
                <a:latin typeface="Calibri"/>
                <a:ea typeface="Calibri"/>
                <a:cs typeface="Calibri"/>
                <a:sym typeface="Calibri"/>
              </a:rPr>
              <a:t>Calculates ligand-specific scores based on bound complex vs separated complex</a:t>
            </a:r>
          </a:p>
          <a:p>
            <a:pPr marL="189006" marR="0" lvl="0" indent="-324959" algn="l" rtl="0">
              <a:lnSpc>
                <a:spcPct val="80000"/>
              </a:lnSpc>
              <a:spcBef>
                <a:spcPts val="827"/>
              </a:spcBef>
              <a:spcAft>
                <a:spcPts val="0"/>
              </a:spcAft>
              <a:buClr>
                <a:schemeClr val="dk1"/>
              </a:buClr>
              <a:buSzPts val="2141"/>
              <a:buFont typeface="Arial"/>
              <a:buNone/>
            </a:pPr>
            <a:endParaRPr sz="2141" b="0" i="0" u="none" strike="noStrike" cap="none">
              <a:solidFill>
                <a:schemeClr val="dk1"/>
              </a:solidFill>
              <a:latin typeface="Calibri"/>
              <a:ea typeface="Calibri"/>
              <a:cs typeface="Calibri"/>
              <a:sym typeface="Calibri"/>
            </a:endParaRPr>
          </a:p>
          <a:p>
            <a:pPr marL="189006" marR="0" lvl="0" indent="-365218" algn="l" rtl="0">
              <a:lnSpc>
                <a:spcPct val="80000"/>
              </a:lnSpc>
              <a:spcBef>
                <a:spcPts val="827"/>
              </a:spcBef>
              <a:spcAft>
                <a:spcPts val="0"/>
              </a:spcAft>
              <a:buClr>
                <a:schemeClr val="dk1"/>
              </a:buClr>
              <a:buSzPts val="2775"/>
              <a:buFont typeface="Arial"/>
              <a:buNone/>
            </a:pPr>
            <a:r>
              <a:rPr lang="en-US" sz="2400" b="0" i="0" u="none" strike="noStrike" cap="none">
                <a:solidFill>
                  <a:schemeClr val="dk1"/>
                </a:solidFill>
                <a:latin typeface="Calibri"/>
                <a:ea typeface="Calibri"/>
                <a:cs typeface="Calibri"/>
                <a:sym typeface="Calibri"/>
              </a:rPr>
              <a:t>chains: ligand chains to perform calculation for</a:t>
            </a:r>
          </a:p>
          <a:p>
            <a:pPr marL="189006" marR="0" lvl="0" indent="-365218" algn="l" rtl="0">
              <a:lnSpc>
                <a:spcPct val="80000"/>
              </a:lnSpc>
              <a:spcBef>
                <a:spcPts val="827"/>
              </a:spcBef>
              <a:spcAft>
                <a:spcPts val="0"/>
              </a:spcAft>
              <a:buClr>
                <a:schemeClr val="dk1"/>
              </a:buClr>
              <a:buSzPts val="2775"/>
              <a:buFont typeface="Arial"/>
              <a:buNone/>
            </a:pPr>
            <a:r>
              <a:rPr lang="en-US" sz="2400" b="0" i="0" u="none" strike="noStrike" cap="none">
                <a:solidFill>
                  <a:schemeClr val="dk1"/>
                </a:solidFill>
                <a:latin typeface="Calibri"/>
                <a:ea typeface="Calibri"/>
                <a:cs typeface="Calibri"/>
                <a:sym typeface="Calibri"/>
              </a:rPr>
              <a:t>scorefxn: Use a hard repulsive to identify clashes</a:t>
            </a:r>
          </a:p>
          <a:p>
            <a:pPr marL="189006" marR="0" lvl="0" indent="-365218" algn="l" rtl="0">
              <a:lnSpc>
                <a:spcPct val="80000"/>
              </a:lnSpc>
              <a:spcBef>
                <a:spcPts val="827"/>
              </a:spcBef>
              <a:spcAft>
                <a:spcPts val="0"/>
              </a:spcAft>
              <a:buClr>
                <a:schemeClr val="dk1"/>
              </a:buClr>
              <a:buSzPts val="2775"/>
              <a:buFont typeface="Arial"/>
              <a:buNone/>
            </a:pPr>
            <a:r>
              <a:rPr lang="en-US" sz="2400" b="0" i="0" u="none" strike="noStrike" cap="none">
                <a:solidFill>
                  <a:schemeClr val="dk1"/>
                </a:solidFill>
                <a:latin typeface="Calibri"/>
                <a:ea typeface="Calibri"/>
                <a:cs typeface="Calibri"/>
                <a:sym typeface="Calibri"/>
              </a:rPr>
              <a:t>native: native or “correct” structure for rms comparison if </a:t>
            </a:r>
            <a:r>
              <a:rPr lang="en-US" sz="2400"/>
              <a:t>available</a:t>
            </a:r>
          </a:p>
          <a:p>
            <a:pPr marL="189006" marR="0" lvl="0" indent="-324959" algn="l" rtl="0">
              <a:lnSpc>
                <a:spcPct val="80000"/>
              </a:lnSpc>
              <a:spcBef>
                <a:spcPts val="827"/>
              </a:spcBef>
              <a:buClr>
                <a:schemeClr val="dk1"/>
              </a:buClr>
              <a:buSzPts val="2141"/>
              <a:buFont typeface="Arial"/>
              <a:buNone/>
            </a:pPr>
            <a:endParaRPr sz="2141" b="0" i="0" u="none" strike="noStrike" cap="none">
              <a:solidFill>
                <a:schemeClr val="dk1"/>
              </a:solidFill>
              <a:latin typeface="Calibri"/>
              <a:ea typeface="Calibri"/>
              <a:cs typeface="Calibri"/>
              <a:sym typeface="Calibri"/>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pic>
        <p:nvPicPr>
          <p:cNvPr id="445" name="Shape 445" descr="2113_nolig.png"/>
          <p:cNvPicPr preferRelativeResize="0"/>
          <p:nvPr/>
        </p:nvPicPr>
        <p:blipFill rotWithShape="1">
          <a:blip r:embed="rId3">
            <a:alphaModFix/>
          </a:blip>
          <a:srcRect l="10746"/>
          <a:stretch/>
        </p:blipFill>
        <p:spPr>
          <a:xfrm>
            <a:off x="5154612" y="999706"/>
            <a:ext cx="6160299" cy="5029199"/>
          </a:xfrm>
          <a:prstGeom prst="rect">
            <a:avLst/>
          </a:prstGeom>
          <a:noFill/>
          <a:ln>
            <a:noFill/>
          </a:ln>
        </p:spPr>
      </p:pic>
      <p:sp>
        <p:nvSpPr>
          <p:cNvPr id="446" name="Shape 446"/>
          <p:cNvSpPr txBox="1">
            <a:spLocks noGrp="1"/>
          </p:cNvSpPr>
          <p:nvPr>
            <p:ph type="title"/>
          </p:nvPr>
        </p:nvSpPr>
        <p:spPr>
          <a:xfrm>
            <a:off x="544512" y="251989"/>
            <a:ext cx="9220200" cy="1091953"/>
          </a:xfrm>
          <a:prstGeom prst="rect">
            <a:avLst/>
          </a:prstGeom>
          <a:noFill/>
          <a:ln>
            <a:noFill/>
          </a:ln>
        </p:spPr>
        <p:txBody>
          <a:bodyPr wrap="square" lIns="91425" tIns="45700" rIns="91425" bIns="45700" anchor="ctr" anchorCtr="0">
            <a:noAutofit/>
          </a:bodyPr>
          <a:lstStyle/>
          <a:p>
            <a:pPr marL="0" marR="0" lvl="0" indent="-292100" algn="ctr" rtl="0">
              <a:lnSpc>
                <a:spcPct val="90000"/>
              </a:lnSpc>
              <a:spcBef>
                <a:spcPts val="0"/>
              </a:spcBef>
              <a:buClr>
                <a:schemeClr val="dk1"/>
              </a:buClr>
              <a:buSzPts val="4600"/>
              <a:buFont typeface="Calibri"/>
              <a:buNone/>
            </a:pPr>
            <a:r>
              <a:rPr lang="en-US" sz="4600"/>
              <a:t>InterfaceScoreCalculator</a:t>
            </a:r>
          </a:p>
        </p:txBody>
      </p:sp>
      <p:pic>
        <p:nvPicPr>
          <p:cNvPr id="447" name="Shape 447" descr="2113_haslig.png"/>
          <p:cNvPicPr preferRelativeResize="0"/>
          <p:nvPr/>
        </p:nvPicPr>
        <p:blipFill rotWithShape="1">
          <a:blip r:embed="rId4">
            <a:alphaModFix/>
          </a:blip>
          <a:srcRect/>
          <a:stretch/>
        </p:blipFill>
        <p:spPr>
          <a:xfrm>
            <a:off x="584594" y="1987372"/>
            <a:ext cx="4191000" cy="3053869"/>
          </a:xfrm>
          <a:prstGeom prst="rect">
            <a:avLst/>
          </a:prstGeom>
          <a:noFill/>
          <a:ln>
            <a:noFill/>
          </a:ln>
        </p:spPr>
      </p:pic>
      <p:sp>
        <p:nvSpPr>
          <p:cNvPr id="448" name="Shape 448"/>
          <p:cNvSpPr txBox="1"/>
          <p:nvPr/>
        </p:nvSpPr>
        <p:spPr>
          <a:xfrm>
            <a:off x="776250" y="5258250"/>
            <a:ext cx="9080700" cy="2085300"/>
          </a:xfrm>
          <a:prstGeom prst="rect">
            <a:avLst/>
          </a:prstGeom>
          <a:noFill/>
          <a:ln>
            <a:noFill/>
          </a:ln>
        </p:spPr>
        <p:txBody>
          <a:bodyPr wrap="square" lIns="91425" tIns="45700" rIns="91425" bIns="45700" anchor="t" anchorCtr="0">
            <a:noAutofit/>
          </a:bodyPr>
          <a:lstStyle/>
          <a:p>
            <a:pPr marL="0" marR="0" lvl="0" indent="0" algn="ctr" rtl="0">
              <a:spcBef>
                <a:spcPts val="0"/>
              </a:spcBef>
              <a:spcAft>
                <a:spcPts val="0"/>
              </a:spcAft>
              <a:buNone/>
            </a:pPr>
            <a:endParaRPr sz="2800">
              <a:solidFill>
                <a:schemeClr val="dk1"/>
              </a:solidFill>
            </a:endParaRPr>
          </a:p>
          <a:p>
            <a:pPr marL="0" marR="0" lvl="0" indent="0" algn="ctr" rtl="0">
              <a:spcBef>
                <a:spcPts val="0"/>
              </a:spcBef>
              <a:spcAft>
                <a:spcPts val="0"/>
              </a:spcAft>
              <a:buNone/>
            </a:pPr>
            <a:r>
              <a:rPr lang="en-US" sz="2800">
                <a:solidFill>
                  <a:schemeClr val="dk1"/>
                </a:solidFill>
              </a:rPr>
              <a:t>interface_delta_X = Score(Bound) - Score(Unbound)</a:t>
            </a:r>
          </a:p>
          <a:p>
            <a:pPr marL="0" marR="0" lvl="0" indent="0" algn="ctr" rtl="0">
              <a:spcBef>
                <a:spcPts val="0"/>
              </a:spcBef>
              <a:spcAft>
                <a:spcPts val="0"/>
              </a:spcAft>
              <a:buNone/>
            </a:pPr>
            <a:endParaRPr sz="2800">
              <a:solidFill>
                <a:schemeClr val="dk1"/>
              </a:solidFill>
            </a:endParaRPr>
          </a:p>
          <a:p>
            <a:pPr marL="0" marR="0" lvl="0" indent="0" algn="ctr" rtl="0">
              <a:spcBef>
                <a:spcPts val="0"/>
              </a:spcBef>
              <a:spcAft>
                <a:spcPts val="0"/>
              </a:spcAft>
              <a:buNone/>
            </a:pPr>
            <a:r>
              <a:rPr lang="en-US" sz="2800">
                <a:solidFill>
                  <a:schemeClr val="dk1"/>
                </a:solidFill>
              </a:rPr>
              <a:t>(Note: sidechains do NOT repack here)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454" name="Shape 454"/>
          <p:cNvSpPr txBox="1">
            <a:spLocks noGrp="1"/>
          </p:cNvSpPr>
          <p:nvPr>
            <p:ph type="title"/>
          </p:nvPr>
        </p:nvSpPr>
        <p:spPr>
          <a:xfrm>
            <a:off x="693043" y="402483"/>
            <a:ext cx="8694600" cy="1461300"/>
          </a:xfrm>
          <a:prstGeom prst="rect">
            <a:avLst/>
          </a:prstGeom>
        </p:spPr>
        <p:txBody>
          <a:bodyPr wrap="square" lIns="91425" tIns="91425" rIns="91425" bIns="91425" anchor="ctr" anchorCtr="0">
            <a:noAutofit/>
          </a:bodyPr>
          <a:lstStyle/>
          <a:p>
            <a:pPr marL="0" lvl="0" indent="0" algn="ctr">
              <a:spcBef>
                <a:spcPts val="0"/>
              </a:spcBef>
              <a:buNone/>
            </a:pPr>
            <a:r>
              <a:rPr lang="en-US"/>
              <a:t>FAQs</a:t>
            </a:r>
          </a:p>
        </p:txBody>
      </p:sp>
      <p:sp>
        <p:nvSpPr>
          <p:cNvPr id="455" name="Shape 455"/>
          <p:cNvSpPr txBox="1">
            <a:spLocks noGrp="1"/>
          </p:cNvSpPr>
          <p:nvPr>
            <p:ph type="body" idx="1"/>
          </p:nvPr>
        </p:nvSpPr>
        <p:spPr>
          <a:xfrm>
            <a:off x="693006" y="1764014"/>
            <a:ext cx="8694600" cy="4796400"/>
          </a:xfrm>
          <a:prstGeom prst="rect">
            <a:avLst/>
          </a:prstGeom>
        </p:spPr>
        <p:txBody>
          <a:bodyPr wrap="square" lIns="91425" tIns="91425" rIns="91425" bIns="91425" anchor="t" anchorCtr="0">
            <a:noAutofit/>
          </a:bodyPr>
          <a:lstStyle/>
          <a:p>
            <a:pPr marL="457200" lvl="0" indent="-375602" rtl="0">
              <a:spcBef>
                <a:spcPts val="0"/>
              </a:spcBef>
              <a:buSzPts val="2315"/>
              <a:buChar char="•"/>
            </a:pPr>
            <a:r>
              <a:rPr lang="en-US"/>
              <a:t>How many output poses should I make?</a:t>
            </a:r>
          </a:p>
          <a:p>
            <a:pPr marL="0" lvl="0" indent="457200" rtl="0">
              <a:spcBef>
                <a:spcPts val="0"/>
              </a:spcBef>
              <a:buNone/>
            </a:pPr>
            <a:r>
              <a:rPr lang="en-US"/>
              <a:t>Depends. </a:t>
            </a:r>
          </a:p>
          <a:p>
            <a:pPr marL="914400" lvl="0" indent="-375602" rtl="0">
              <a:spcBef>
                <a:spcPts val="0"/>
              </a:spcBef>
              <a:spcAft>
                <a:spcPts val="0"/>
              </a:spcAft>
              <a:buSzPts val="2315"/>
              <a:buChar char="•"/>
            </a:pPr>
            <a:r>
              <a:rPr lang="en-US"/>
              <a:t>Size of active site</a:t>
            </a:r>
          </a:p>
          <a:p>
            <a:pPr marL="914400" lvl="0" indent="-375602" rtl="0">
              <a:spcBef>
                <a:spcPts val="0"/>
              </a:spcBef>
              <a:buSzPts val="2315"/>
              <a:buChar char="•"/>
            </a:pPr>
            <a:r>
              <a:rPr lang="en-US"/>
              <a:t>Ligand--size, rotatable bonds, etc. </a:t>
            </a:r>
          </a:p>
          <a:p>
            <a:pPr marL="0" lvl="0" indent="0" rtl="0">
              <a:spcBef>
                <a:spcPts val="0"/>
              </a:spcBef>
              <a:buNone/>
            </a:pPr>
            <a:endParaRPr/>
          </a:p>
          <a:p>
            <a:pPr marL="457200" lvl="0" indent="-375602" rtl="0">
              <a:spcBef>
                <a:spcPts val="0"/>
              </a:spcBef>
              <a:spcAft>
                <a:spcPts val="0"/>
              </a:spcAft>
              <a:buSzPts val="2315"/>
              <a:buChar char="•"/>
            </a:pPr>
            <a:r>
              <a:rPr lang="en-US"/>
              <a:t>High-throughput screening?</a:t>
            </a:r>
          </a:p>
          <a:p>
            <a:pPr marL="914400" lvl="1" indent="-354583" rtl="0">
              <a:spcBef>
                <a:spcPts val="0"/>
              </a:spcBef>
              <a:spcAft>
                <a:spcPts val="0"/>
              </a:spcAft>
              <a:buSzPts val="1984"/>
              <a:buChar char="•"/>
            </a:pPr>
            <a:r>
              <a:rPr lang="en-US"/>
              <a:t>Rosetta/tools/hts_tools/</a:t>
            </a:r>
          </a:p>
          <a:p>
            <a:pPr marL="914400" lvl="1" indent="-354583" rtl="0">
              <a:spcBef>
                <a:spcPts val="0"/>
              </a:spcBef>
              <a:buSzPts val="1984"/>
              <a:buChar char="•"/>
            </a:pPr>
            <a:r>
              <a:rPr lang="en-US"/>
              <a:t>(Deluca et al.)</a:t>
            </a:r>
          </a:p>
          <a:p>
            <a:pPr marL="0" lvl="0" indent="0" rtl="0">
              <a:spcBef>
                <a:spcPts val="0"/>
              </a:spcBef>
              <a:buNone/>
            </a:pPr>
            <a:endParaRPr/>
          </a:p>
          <a:p>
            <a:pPr marL="457200" lvl="0" indent="-375602" rtl="0">
              <a:spcBef>
                <a:spcPts val="0"/>
              </a:spcBef>
              <a:spcAft>
                <a:spcPts val="0"/>
              </a:spcAft>
              <a:buSzPts val="2315"/>
              <a:buChar char="•"/>
            </a:pPr>
            <a:r>
              <a:rPr lang="en-US"/>
              <a:t>How long do docking runs usually take?</a:t>
            </a:r>
          </a:p>
          <a:p>
            <a:pPr marL="914400" lvl="1" indent="-354583" rtl="0">
              <a:spcBef>
                <a:spcPts val="0"/>
              </a:spcBef>
              <a:buSzPts val="1984"/>
              <a:buChar char="•"/>
            </a:pPr>
            <a:r>
              <a:rPr lang="en-US"/>
              <a:t>Not long compared to other types of runs</a:t>
            </a:r>
          </a:p>
          <a:p>
            <a:pPr marL="0" lvl="0" indent="0" rtl="0">
              <a:spcBef>
                <a:spcPts val="0"/>
              </a:spcBef>
              <a:buNone/>
            </a:pPr>
            <a:endParaRPr/>
          </a:p>
          <a:p>
            <a:pPr marL="0" lvl="0" indent="0">
              <a:spcBef>
                <a:spcPts val="0"/>
              </a:spcBef>
              <a:buNone/>
            </a:pP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Shape 460"/>
          <p:cNvSpPr txBox="1">
            <a:spLocks noGrp="1"/>
          </p:cNvSpPr>
          <p:nvPr>
            <p:ph type="title"/>
          </p:nvPr>
        </p:nvSpPr>
        <p:spPr>
          <a:xfrm>
            <a:off x="693043" y="402483"/>
            <a:ext cx="8694539" cy="1461188"/>
          </a:xfrm>
          <a:prstGeom prst="rect">
            <a:avLst/>
          </a:prstGeom>
          <a:noFill/>
          <a:ln>
            <a:noFill/>
          </a:ln>
        </p:spPr>
        <p:txBody>
          <a:bodyPr wrap="square" lIns="91425" tIns="45700" rIns="91425" bIns="45700" anchor="ctr" anchorCtr="0">
            <a:noAutofit/>
          </a:bodyPr>
          <a:lstStyle/>
          <a:p>
            <a:pPr marL="0" marR="0" lvl="0" indent="-381000" algn="ctr" rtl="0">
              <a:lnSpc>
                <a:spcPct val="90000"/>
              </a:lnSpc>
              <a:spcBef>
                <a:spcPts val="0"/>
              </a:spcBef>
              <a:buClr>
                <a:schemeClr val="dk1"/>
              </a:buClr>
              <a:buSzPts val="6000"/>
              <a:buFont typeface="Calibri"/>
              <a:buNone/>
            </a:pPr>
            <a:r>
              <a:rPr lang="en-US" sz="6000" b="0" i="0" u="none" strike="noStrike" cap="none">
                <a:solidFill>
                  <a:schemeClr val="dk1"/>
                </a:solidFill>
                <a:latin typeface="Calibri"/>
                <a:ea typeface="Calibri"/>
                <a:cs typeface="Calibri"/>
                <a:sym typeface="Calibri"/>
              </a:rPr>
              <a:t>References</a:t>
            </a:r>
          </a:p>
        </p:txBody>
      </p:sp>
      <p:sp>
        <p:nvSpPr>
          <p:cNvPr id="461" name="Shape 461"/>
          <p:cNvSpPr txBox="1">
            <a:spLocks noGrp="1"/>
          </p:cNvSpPr>
          <p:nvPr>
            <p:ph type="body" idx="1"/>
          </p:nvPr>
        </p:nvSpPr>
        <p:spPr>
          <a:xfrm>
            <a:off x="620712" y="1646237"/>
            <a:ext cx="8988557" cy="4955787"/>
          </a:xfrm>
          <a:prstGeom prst="rect">
            <a:avLst/>
          </a:prstGeom>
          <a:noFill/>
          <a:ln>
            <a:noFill/>
          </a:ln>
        </p:spPr>
        <p:txBody>
          <a:bodyPr wrap="square" lIns="91425" tIns="45700" rIns="91425" bIns="45700" anchor="t" anchorCtr="0">
            <a:noAutofit/>
          </a:bodyPr>
          <a:lstStyle/>
          <a:p>
            <a:pPr marL="189006" marR="0" lvl="0" indent="-316006" algn="l" rtl="0">
              <a:lnSpc>
                <a:spcPct val="90000"/>
              </a:lnSpc>
              <a:spcBef>
                <a:spcPts val="0"/>
              </a:spcBef>
              <a:spcAft>
                <a:spcPts val="0"/>
              </a:spcAft>
              <a:buClr>
                <a:schemeClr val="dk1"/>
              </a:buClr>
              <a:buSzPts val="2000"/>
              <a:buFont typeface="Arial"/>
              <a:buNone/>
            </a:pPr>
            <a:r>
              <a:rPr lang="en-US" sz="2000" b="0" i="0" u="sng" strike="noStrike" cap="none" dirty="0">
                <a:solidFill>
                  <a:schemeClr val="dk1"/>
                </a:solidFill>
                <a:latin typeface="Calibri"/>
                <a:ea typeface="Calibri"/>
                <a:cs typeface="Calibri"/>
                <a:sym typeface="Calibri"/>
              </a:rPr>
              <a:t>Methodology</a:t>
            </a:r>
          </a:p>
          <a:p>
            <a:pPr marL="189006" marR="0" lvl="0" indent="-189006" algn="l" rtl="0">
              <a:lnSpc>
                <a:spcPct val="90000"/>
              </a:lnSpc>
              <a:spcBef>
                <a:spcPts val="827"/>
              </a:spcBef>
              <a:spcAft>
                <a:spcPts val="0"/>
              </a:spcAft>
              <a:buClr>
                <a:schemeClr val="dk1"/>
              </a:buClr>
              <a:buSzPts val="2000"/>
              <a:buFont typeface="Arial"/>
              <a:buChar char="•"/>
            </a:pPr>
            <a:r>
              <a:rPr lang="en-US" sz="2000" b="1" i="0" u="none" strike="noStrike" cap="none" dirty="0">
                <a:solidFill>
                  <a:schemeClr val="dk1"/>
                </a:solidFill>
                <a:latin typeface="Calibri"/>
                <a:ea typeface="Calibri"/>
                <a:cs typeface="Calibri"/>
                <a:sym typeface="Calibri"/>
              </a:rPr>
              <a:t>Fu D., </a:t>
            </a:r>
            <a:r>
              <a:rPr lang="en-US" sz="2000" b="1" i="0" u="none" strike="noStrike" cap="none" dirty="0" err="1">
                <a:solidFill>
                  <a:schemeClr val="dk1"/>
                </a:solidFill>
                <a:latin typeface="Calibri"/>
                <a:ea typeface="Calibri"/>
                <a:cs typeface="Calibri"/>
                <a:sym typeface="Calibri"/>
              </a:rPr>
              <a:t>Meiler</a:t>
            </a:r>
            <a:r>
              <a:rPr lang="en-US" sz="2000" b="1" dirty="0"/>
              <a:t>. J. </a:t>
            </a:r>
            <a:r>
              <a:rPr lang="en-US" sz="2000" b="1" dirty="0" err="1"/>
              <a:t>RosettaLigandEnsemble</a:t>
            </a:r>
            <a:r>
              <a:rPr lang="en-US" sz="2000" b="1" dirty="0"/>
              <a:t>: A Small-Molecule Ensemble-Driven Docking Approach. ACS Omega, 3(4): 3655-3664 (2018). </a:t>
            </a:r>
            <a:endParaRPr lang="en-US" sz="2000" b="1" i="0" u="none" strike="noStrike" cap="none" dirty="0">
              <a:solidFill>
                <a:schemeClr val="dk1"/>
              </a:solidFill>
              <a:latin typeface="Calibri"/>
              <a:ea typeface="Calibri"/>
              <a:cs typeface="Calibri"/>
              <a:sym typeface="Calibri"/>
            </a:endParaRPr>
          </a:p>
          <a:p>
            <a:pPr marL="189006" marR="0" lvl="0" indent="-189006" algn="l" rtl="0">
              <a:lnSpc>
                <a:spcPct val="90000"/>
              </a:lnSpc>
              <a:spcBef>
                <a:spcPts val="827"/>
              </a:spcBef>
              <a:spcAft>
                <a:spcPts val="0"/>
              </a:spcAft>
              <a:buClr>
                <a:schemeClr val="dk1"/>
              </a:buClr>
              <a:buSzPts val="2000"/>
              <a:buFont typeface="Arial"/>
              <a:buChar char="•"/>
            </a:pPr>
            <a:r>
              <a:rPr lang="en-US" sz="2000" b="1" i="0" u="none" strike="noStrike" cap="none" dirty="0">
                <a:solidFill>
                  <a:schemeClr val="dk1"/>
                </a:solidFill>
                <a:latin typeface="Calibri"/>
                <a:ea typeface="Calibri"/>
                <a:cs typeface="Calibri"/>
                <a:sym typeface="Calibri"/>
              </a:rPr>
              <a:t>DeLuca, S., </a:t>
            </a:r>
            <a:r>
              <a:rPr lang="en-US" sz="2000" b="1" i="0" u="none" strike="noStrike" cap="none" dirty="0" err="1">
                <a:solidFill>
                  <a:schemeClr val="dk1"/>
                </a:solidFill>
                <a:latin typeface="Calibri"/>
                <a:ea typeface="Calibri"/>
                <a:cs typeface="Calibri"/>
                <a:sym typeface="Calibri"/>
              </a:rPr>
              <a:t>Khar</a:t>
            </a:r>
            <a:r>
              <a:rPr lang="en-US" sz="2000" b="1" i="0" u="none" strike="noStrike" cap="none" dirty="0">
                <a:solidFill>
                  <a:schemeClr val="dk1"/>
                </a:solidFill>
                <a:latin typeface="Calibri"/>
                <a:ea typeface="Calibri"/>
                <a:cs typeface="Calibri"/>
                <a:sym typeface="Calibri"/>
              </a:rPr>
              <a:t>, K. &amp; </a:t>
            </a:r>
            <a:r>
              <a:rPr lang="en-US" sz="2000" b="1" i="0" u="none" strike="noStrike" cap="none" dirty="0" err="1">
                <a:solidFill>
                  <a:schemeClr val="dk1"/>
                </a:solidFill>
                <a:latin typeface="Calibri"/>
                <a:ea typeface="Calibri"/>
                <a:cs typeface="Calibri"/>
                <a:sym typeface="Calibri"/>
              </a:rPr>
              <a:t>Meiler</a:t>
            </a:r>
            <a:r>
              <a:rPr lang="en-US" sz="2000" b="1" i="0" u="none" strike="noStrike" cap="none" dirty="0">
                <a:solidFill>
                  <a:schemeClr val="dk1"/>
                </a:solidFill>
                <a:latin typeface="Calibri"/>
                <a:ea typeface="Calibri"/>
                <a:cs typeface="Calibri"/>
                <a:sym typeface="Calibri"/>
              </a:rPr>
              <a:t>, J. Fully Flexible Docking of Medium Sized Ligand Libraries with </a:t>
            </a:r>
            <a:r>
              <a:rPr lang="en-US" sz="2000" b="1" i="0" u="none" strike="noStrike" cap="none" dirty="0" err="1">
                <a:solidFill>
                  <a:schemeClr val="dk1"/>
                </a:solidFill>
                <a:latin typeface="Calibri"/>
                <a:ea typeface="Calibri"/>
                <a:cs typeface="Calibri"/>
                <a:sym typeface="Calibri"/>
              </a:rPr>
              <a:t>RosettaLigand</a:t>
            </a:r>
            <a:r>
              <a:rPr lang="en-US" sz="2000" b="1" i="0" u="none" strike="noStrike" cap="none" dirty="0">
                <a:solidFill>
                  <a:schemeClr val="dk1"/>
                </a:solidFill>
                <a:latin typeface="Calibri"/>
                <a:ea typeface="Calibri"/>
                <a:cs typeface="Calibri"/>
                <a:sym typeface="Calibri"/>
              </a:rPr>
              <a:t>. </a:t>
            </a:r>
            <a:r>
              <a:rPr lang="en-US" sz="2000" b="1" i="1" u="none" strike="noStrike" cap="none" dirty="0" err="1">
                <a:solidFill>
                  <a:schemeClr val="dk1"/>
                </a:solidFill>
                <a:latin typeface="Calibri"/>
                <a:ea typeface="Calibri"/>
                <a:cs typeface="Calibri"/>
                <a:sym typeface="Calibri"/>
              </a:rPr>
              <a:t>PLoS</a:t>
            </a:r>
            <a:r>
              <a:rPr lang="en-US" sz="2000" b="1" i="1" u="none" strike="noStrike" cap="none" dirty="0">
                <a:solidFill>
                  <a:schemeClr val="dk1"/>
                </a:solidFill>
                <a:latin typeface="Calibri"/>
                <a:ea typeface="Calibri"/>
                <a:cs typeface="Calibri"/>
                <a:sym typeface="Calibri"/>
              </a:rPr>
              <a:t> One</a:t>
            </a:r>
            <a:r>
              <a:rPr lang="en-US" sz="2000" b="1" i="0" u="none" strike="noStrike" cap="none" dirty="0">
                <a:solidFill>
                  <a:schemeClr val="dk1"/>
                </a:solidFill>
                <a:latin typeface="Calibri"/>
                <a:ea typeface="Calibri"/>
                <a:cs typeface="Calibri"/>
                <a:sym typeface="Calibri"/>
              </a:rPr>
              <a:t> 10, e0132508 (2015).</a:t>
            </a:r>
          </a:p>
          <a:p>
            <a:pPr marL="189006" marR="0" lvl="0" indent="-189006" algn="l" rtl="0">
              <a:lnSpc>
                <a:spcPct val="90000"/>
              </a:lnSpc>
              <a:spcBef>
                <a:spcPts val="827"/>
              </a:spcBef>
              <a:spcAft>
                <a:spcPts val="0"/>
              </a:spcAft>
              <a:buClr>
                <a:schemeClr val="dk1"/>
              </a:buClr>
              <a:buSzPts val="2000"/>
              <a:buFont typeface="Arial"/>
              <a:buChar char="•"/>
            </a:pPr>
            <a:r>
              <a:rPr lang="en-US" sz="2000" b="1" i="0" u="none" strike="noStrike" cap="none" dirty="0">
                <a:solidFill>
                  <a:schemeClr val="dk1"/>
                </a:solidFill>
                <a:latin typeface="Calibri"/>
                <a:ea typeface="Calibri"/>
                <a:cs typeface="Calibri"/>
                <a:sym typeface="Calibri"/>
              </a:rPr>
              <a:t>S. Combs </a:t>
            </a:r>
            <a:r>
              <a:rPr lang="en-US" sz="2000" b="1" i="1" u="none" strike="noStrike" cap="none" dirty="0">
                <a:solidFill>
                  <a:schemeClr val="dk1"/>
                </a:solidFill>
                <a:latin typeface="Calibri"/>
                <a:ea typeface="Calibri"/>
                <a:cs typeface="Calibri"/>
                <a:sym typeface="Calibri"/>
              </a:rPr>
              <a:t>et al.</a:t>
            </a:r>
            <a:r>
              <a:rPr lang="en-US" sz="2000" b="1" i="0" u="none" strike="noStrike" cap="none" dirty="0">
                <a:solidFill>
                  <a:schemeClr val="dk1"/>
                </a:solidFill>
                <a:latin typeface="Calibri"/>
                <a:ea typeface="Calibri"/>
                <a:cs typeface="Calibri"/>
                <a:sym typeface="Calibri"/>
              </a:rPr>
              <a:t>, Small-molecule ligand docking into comparative models with Rosetta, </a:t>
            </a:r>
            <a:r>
              <a:rPr lang="en-US" sz="2000" b="1" i="1" u="none" strike="noStrike" cap="none" dirty="0">
                <a:solidFill>
                  <a:schemeClr val="dk1"/>
                </a:solidFill>
                <a:latin typeface="Calibri"/>
                <a:ea typeface="Calibri"/>
                <a:cs typeface="Calibri"/>
                <a:sym typeface="Calibri"/>
              </a:rPr>
              <a:t>Nature Protocols</a:t>
            </a:r>
            <a:r>
              <a:rPr lang="en-US" sz="2000" b="1" i="0" u="none" strike="noStrike" cap="none" dirty="0">
                <a:solidFill>
                  <a:schemeClr val="dk1"/>
                </a:solidFill>
                <a:latin typeface="Calibri"/>
                <a:ea typeface="Calibri"/>
                <a:cs typeface="Calibri"/>
                <a:sym typeface="Calibri"/>
              </a:rPr>
              <a:t> 8, 1277–1298 (2013).</a:t>
            </a:r>
          </a:p>
          <a:p>
            <a:pPr marL="189006" marR="0" lvl="0" indent="-189006" algn="l" rtl="0">
              <a:lnSpc>
                <a:spcPct val="90000"/>
              </a:lnSpc>
              <a:spcBef>
                <a:spcPts val="827"/>
              </a:spcBef>
              <a:spcAft>
                <a:spcPts val="0"/>
              </a:spcAft>
              <a:buClr>
                <a:schemeClr val="dk1"/>
              </a:buClr>
              <a:buSzPts val="2000"/>
              <a:buFont typeface="Arial"/>
              <a:buChar char="•"/>
            </a:pPr>
            <a:r>
              <a:rPr lang="en-US" sz="2000" b="0" i="0" u="none" strike="noStrike" cap="none" dirty="0">
                <a:solidFill>
                  <a:schemeClr val="dk1"/>
                </a:solidFill>
                <a:latin typeface="Calibri"/>
                <a:ea typeface="Calibri"/>
                <a:cs typeface="Calibri"/>
                <a:sym typeface="Calibri"/>
              </a:rPr>
              <a:t>G. Lemmon, J. </a:t>
            </a:r>
            <a:r>
              <a:rPr lang="en-US" sz="2000" b="0" i="0" u="none" strike="noStrike" cap="none" dirty="0" err="1">
                <a:solidFill>
                  <a:schemeClr val="dk1"/>
                </a:solidFill>
                <a:latin typeface="Calibri"/>
                <a:ea typeface="Calibri"/>
                <a:cs typeface="Calibri"/>
                <a:sym typeface="Calibri"/>
              </a:rPr>
              <a:t>Meiler</a:t>
            </a:r>
            <a:r>
              <a:rPr lang="en-US" sz="2000" b="0" i="0" u="none" strike="noStrike" cap="none" dirty="0">
                <a:solidFill>
                  <a:schemeClr val="dk1"/>
                </a:solidFill>
                <a:latin typeface="Calibri"/>
                <a:ea typeface="Calibri"/>
                <a:cs typeface="Calibri"/>
                <a:sym typeface="Calibri"/>
              </a:rPr>
              <a:t>, R. Baron, Ed. </a:t>
            </a:r>
            <a:r>
              <a:rPr lang="en-US" sz="2000" b="0" i="0" u="none" strike="noStrike" cap="none" dirty="0" err="1">
                <a:solidFill>
                  <a:schemeClr val="dk1"/>
                </a:solidFill>
                <a:latin typeface="Calibri"/>
                <a:ea typeface="Calibri"/>
                <a:cs typeface="Calibri"/>
                <a:sym typeface="Calibri"/>
              </a:rPr>
              <a:t>RosettaLigand</a:t>
            </a:r>
            <a:r>
              <a:rPr lang="en-US" sz="2000" b="0" i="0" u="none" strike="noStrike" cap="none" dirty="0">
                <a:solidFill>
                  <a:schemeClr val="dk1"/>
                </a:solidFill>
                <a:latin typeface="Calibri"/>
                <a:ea typeface="Calibri"/>
                <a:cs typeface="Calibri"/>
                <a:sym typeface="Calibri"/>
              </a:rPr>
              <a:t> docking with flexible XML protocols, </a:t>
            </a:r>
            <a:r>
              <a:rPr lang="en-US" sz="2000" b="0" i="1" u="none" strike="noStrike" cap="none" dirty="0">
                <a:solidFill>
                  <a:schemeClr val="dk1"/>
                </a:solidFill>
                <a:latin typeface="Calibri"/>
                <a:ea typeface="Calibri"/>
                <a:cs typeface="Calibri"/>
                <a:sym typeface="Calibri"/>
              </a:rPr>
              <a:t>Methods in </a:t>
            </a:r>
            <a:r>
              <a:rPr lang="en-US" sz="2000" b="0" i="1" u="none" strike="noStrike" cap="none" dirty="0" err="1">
                <a:solidFill>
                  <a:schemeClr val="dk1"/>
                </a:solidFill>
                <a:latin typeface="Calibri"/>
                <a:ea typeface="Calibri"/>
                <a:cs typeface="Calibri"/>
                <a:sym typeface="Calibri"/>
              </a:rPr>
              <a:t>Mol</a:t>
            </a:r>
            <a:r>
              <a:rPr lang="en-US" sz="2000" b="0" i="1" u="none" strike="noStrike" cap="none" dirty="0">
                <a:solidFill>
                  <a:schemeClr val="dk1"/>
                </a:solidFill>
                <a:latin typeface="Calibri"/>
                <a:ea typeface="Calibri"/>
                <a:cs typeface="Calibri"/>
                <a:sym typeface="Calibri"/>
              </a:rPr>
              <a:t> </a:t>
            </a:r>
            <a:r>
              <a:rPr lang="en-US" sz="2000" b="0" i="1" u="none" strike="noStrike" cap="none" dirty="0" err="1">
                <a:solidFill>
                  <a:schemeClr val="dk1"/>
                </a:solidFill>
                <a:latin typeface="Calibri"/>
                <a:ea typeface="Calibri"/>
                <a:cs typeface="Calibri"/>
                <a:sym typeface="Calibri"/>
              </a:rPr>
              <a:t>Biol</a:t>
            </a:r>
            <a:r>
              <a:rPr lang="en-US" sz="2000" b="0" i="0" u="none" strike="noStrike" cap="none" dirty="0">
                <a:solidFill>
                  <a:schemeClr val="dk1"/>
                </a:solidFill>
                <a:latin typeface="Calibri"/>
                <a:ea typeface="Calibri"/>
                <a:cs typeface="Calibri"/>
                <a:sym typeface="Calibri"/>
              </a:rPr>
              <a:t> </a:t>
            </a:r>
            <a:r>
              <a:rPr lang="en-US" sz="2000" b="1" i="0" u="none" strike="noStrike" cap="none" dirty="0">
                <a:solidFill>
                  <a:schemeClr val="dk1"/>
                </a:solidFill>
                <a:latin typeface="Calibri"/>
                <a:ea typeface="Calibri"/>
                <a:cs typeface="Calibri"/>
                <a:sym typeface="Calibri"/>
              </a:rPr>
              <a:t>819</a:t>
            </a:r>
            <a:r>
              <a:rPr lang="en-US" sz="2000" b="0" i="0" u="none" strike="noStrike" cap="none" dirty="0">
                <a:solidFill>
                  <a:schemeClr val="dk1"/>
                </a:solidFill>
                <a:latin typeface="Calibri"/>
                <a:ea typeface="Calibri"/>
                <a:cs typeface="Calibri"/>
                <a:sym typeface="Calibri"/>
              </a:rPr>
              <a:t>, 143–155 (2012).</a:t>
            </a:r>
          </a:p>
          <a:p>
            <a:pPr marL="189006" marR="0" lvl="0" indent="-189006" algn="l" rtl="0">
              <a:lnSpc>
                <a:spcPct val="90000"/>
              </a:lnSpc>
              <a:spcBef>
                <a:spcPts val="827"/>
              </a:spcBef>
              <a:spcAft>
                <a:spcPts val="0"/>
              </a:spcAft>
              <a:buClr>
                <a:schemeClr val="dk1"/>
              </a:buClr>
              <a:buSzPts val="2000"/>
              <a:buFont typeface="Arial"/>
              <a:buChar char="•"/>
            </a:pPr>
            <a:r>
              <a:rPr lang="en-US" sz="2000" b="0" i="0" u="none" strike="noStrike" cap="none" dirty="0">
                <a:solidFill>
                  <a:schemeClr val="dk1"/>
                </a:solidFill>
                <a:latin typeface="Calibri"/>
                <a:ea typeface="Calibri"/>
                <a:cs typeface="Calibri"/>
                <a:sym typeface="Calibri"/>
              </a:rPr>
              <a:t>I. W. Davis, D. Baker, </a:t>
            </a:r>
            <a:r>
              <a:rPr lang="en-US" sz="2000" b="0" i="0" u="none" strike="noStrike" cap="none" dirty="0" err="1">
                <a:solidFill>
                  <a:schemeClr val="dk1"/>
                </a:solidFill>
                <a:latin typeface="Calibri"/>
                <a:ea typeface="Calibri"/>
                <a:cs typeface="Calibri"/>
                <a:sym typeface="Calibri"/>
              </a:rPr>
              <a:t>RosettaLigand</a:t>
            </a:r>
            <a:r>
              <a:rPr lang="en-US" sz="2000" b="0" i="0" u="none" strike="noStrike" cap="none" dirty="0">
                <a:solidFill>
                  <a:schemeClr val="dk1"/>
                </a:solidFill>
                <a:latin typeface="Calibri"/>
                <a:ea typeface="Calibri"/>
                <a:cs typeface="Calibri"/>
                <a:sym typeface="Calibri"/>
              </a:rPr>
              <a:t> docking with full ligand and receptor flexibility., </a:t>
            </a:r>
            <a:r>
              <a:rPr lang="en-US" sz="2000" b="0" i="1" u="none" strike="noStrike" cap="none" dirty="0">
                <a:solidFill>
                  <a:schemeClr val="dk1"/>
                </a:solidFill>
                <a:latin typeface="Calibri"/>
                <a:ea typeface="Calibri"/>
                <a:cs typeface="Calibri"/>
                <a:sym typeface="Calibri"/>
              </a:rPr>
              <a:t>Journal of molecular biology</a:t>
            </a:r>
            <a:r>
              <a:rPr lang="en-US" sz="2000" b="0" i="0" u="none" strike="noStrike" cap="none" dirty="0">
                <a:solidFill>
                  <a:schemeClr val="dk1"/>
                </a:solidFill>
                <a:latin typeface="Calibri"/>
                <a:ea typeface="Calibri"/>
                <a:cs typeface="Calibri"/>
                <a:sym typeface="Calibri"/>
              </a:rPr>
              <a:t> </a:t>
            </a:r>
            <a:r>
              <a:rPr lang="en-US" sz="2000" b="1" i="0" u="none" strike="noStrike" cap="none" dirty="0">
                <a:solidFill>
                  <a:schemeClr val="dk1"/>
                </a:solidFill>
                <a:latin typeface="Calibri"/>
                <a:ea typeface="Calibri"/>
                <a:cs typeface="Calibri"/>
                <a:sym typeface="Calibri"/>
              </a:rPr>
              <a:t>385</a:t>
            </a:r>
            <a:r>
              <a:rPr lang="en-US" sz="2000" b="0" i="0" u="none" strike="noStrike" cap="none" dirty="0">
                <a:solidFill>
                  <a:schemeClr val="dk1"/>
                </a:solidFill>
                <a:latin typeface="Calibri"/>
                <a:ea typeface="Calibri"/>
                <a:cs typeface="Calibri"/>
                <a:sym typeface="Calibri"/>
              </a:rPr>
              <a:t>, 381–92 (2009).</a:t>
            </a:r>
          </a:p>
          <a:p>
            <a:pPr marL="189006" marR="0" lvl="0" indent="-189006" algn="l" rtl="0">
              <a:lnSpc>
                <a:spcPct val="90000"/>
              </a:lnSpc>
              <a:spcBef>
                <a:spcPts val="827"/>
              </a:spcBef>
              <a:spcAft>
                <a:spcPts val="0"/>
              </a:spcAft>
              <a:buClr>
                <a:schemeClr val="dk1"/>
              </a:buClr>
              <a:buSzPts val="2000"/>
              <a:buFont typeface="Arial"/>
              <a:buChar char="•"/>
            </a:pPr>
            <a:r>
              <a:rPr lang="en-US" sz="2000" b="0" i="0" u="none" strike="noStrike" cap="none" dirty="0">
                <a:solidFill>
                  <a:schemeClr val="dk1"/>
                </a:solidFill>
                <a:latin typeface="Calibri"/>
                <a:ea typeface="Calibri"/>
                <a:cs typeface="Calibri"/>
                <a:sym typeface="Calibri"/>
              </a:rPr>
              <a:t>K.W. Kaufmann </a:t>
            </a:r>
            <a:r>
              <a:rPr lang="en-US" sz="2000" b="0" i="1" u="none" strike="noStrike" cap="none" dirty="0">
                <a:solidFill>
                  <a:schemeClr val="dk1"/>
                </a:solidFill>
                <a:latin typeface="Calibri"/>
                <a:ea typeface="Calibri"/>
                <a:cs typeface="Calibri"/>
                <a:sym typeface="Calibri"/>
              </a:rPr>
              <a:t>et al., </a:t>
            </a:r>
            <a:r>
              <a:rPr lang="en-US" sz="2000" b="0" i="0" u="none" strike="noStrike" cap="none" dirty="0">
                <a:solidFill>
                  <a:schemeClr val="dk1"/>
                </a:solidFill>
                <a:latin typeface="Calibri"/>
                <a:ea typeface="Calibri"/>
                <a:cs typeface="Calibri"/>
                <a:sym typeface="Calibri"/>
              </a:rPr>
              <a:t>Small Molecule </a:t>
            </a:r>
            <a:r>
              <a:rPr lang="en-US" sz="2000" b="0" i="0" u="none" strike="noStrike" cap="none" dirty="0" err="1">
                <a:solidFill>
                  <a:schemeClr val="dk1"/>
                </a:solidFill>
                <a:latin typeface="Calibri"/>
                <a:ea typeface="Calibri"/>
                <a:cs typeface="Calibri"/>
                <a:sym typeface="Calibri"/>
              </a:rPr>
              <a:t>Rotamers</a:t>
            </a:r>
            <a:r>
              <a:rPr lang="en-US" sz="2000" b="0" i="0" u="none" strike="noStrike" cap="none" dirty="0">
                <a:solidFill>
                  <a:schemeClr val="dk1"/>
                </a:solidFill>
                <a:latin typeface="Calibri"/>
                <a:ea typeface="Calibri"/>
                <a:cs typeface="Calibri"/>
                <a:sym typeface="Calibri"/>
              </a:rPr>
              <a:t> Enable Simultaneous Optimization of Small Molecule and Protein Degrees of Freedom in ROSETTALIGAND Docking, German Conference on Bioinformatics, pp. 148–157 (2008)</a:t>
            </a:r>
          </a:p>
          <a:p>
            <a:pPr marL="189006" marR="0" lvl="0" indent="-189006" algn="l" rtl="0">
              <a:lnSpc>
                <a:spcPct val="90000"/>
              </a:lnSpc>
              <a:spcBef>
                <a:spcPts val="827"/>
              </a:spcBef>
              <a:buClr>
                <a:schemeClr val="dk1"/>
              </a:buClr>
              <a:buSzPts val="2000"/>
              <a:buFont typeface="Arial"/>
              <a:buChar char="•"/>
            </a:pPr>
            <a:r>
              <a:rPr lang="en-US" sz="2000" b="0" i="0" u="none" strike="noStrike" cap="none" dirty="0">
                <a:solidFill>
                  <a:schemeClr val="dk1"/>
                </a:solidFill>
                <a:latin typeface="Calibri"/>
                <a:ea typeface="Calibri"/>
                <a:cs typeface="Calibri"/>
                <a:sym typeface="Calibri"/>
              </a:rPr>
              <a:t>J. </a:t>
            </a:r>
            <a:r>
              <a:rPr lang="en-US" sz="2000" b="0" i="0" u="none" strike="noStrike" cap="none" dirty="0" err="1">
                <a:solidFill>
                  <a:schemeClr val="dk1"/>
                </a:solidFill>
                <a:latin typeface="Calibri"/>
                <a:ea typeface="Calibri"/>
                <a:cs typeface="Calibri"/>
                <a:sym typeface="Calibri"/>
              </a:rPr>
              <a:t>Meiler</a:t>
            </a:r>
            <a:r>
              <a:rPr lang="en-US" sz="2000" b="0" i="0" u="none" strike="noStrike" cap="none" dirty="0">
                <a:solidFill>
                  <a:schemeClr val="dk1"/>
                </a:solidFill>
                <a:latin typeface="Calibri"/>
                <a:ea typeface="Calibri"/>
                <a:cs typeface="Calibri"/>
                <a:sym typeface="Calibri"/>
              </a:rPr>
              <a:t>, D. Baker, ROSETTALIGAND : Protein – Small Molecule Docking with Full Side-Chain Flexibility, </a:t>
            </a:r>
            <a:r>
              <a:rPr lang="en-US" sz="2000" b="0" i="1" u="none" strike="noStrike" cap="none" dirty="0">
                <a:solidFill>
                  <a:schemeClr val="dk1"/>
                </a:solidFill>
                <a:latin typeface="Calibri"/>
                <a:ea typeface="Calibri"/>
                <a:cs typeface="Calibri"/>
                <a:sym typeface="Calibri"/>
              </a:rPr>
              <a:t>Proteins</a:t>
            </a:r>
            <a:r>
              <a:rPr lang="en-US" sz="2000" b="0" i="0" u="none" strike="noStrike" cap="none" dirty="0">
                <a:solidFill>
                  <a:schemeClr val="dk1"/>
                </a:solidFill>
                <a:latin typeface="Calibri"/>
                <a:ea typeface="Calibri"/>
                <a:cs typeface="Calibri"/>
                <a:sym typeface="Calibri"/>
              </a:rPr>
              <a:t> </a:t>
            </a:r>
            <a:r>
              <a:rPr lang="en-US" sz="2000" b="1" i="0" u="none" strike="noStrike" cap="none" dirty="0">
                <a:solidFill>
                  <a:schemeClr val="dk1"/>
                </a:solidFill>
                <a:latin typeface="Calibri"/>
                <a:ea typeface="Calibri"/>
                <a:cs typeface="Calibri"/>
                <a:sym typeface="Calibri"/>
              </a:rPr>
              <a:t>548</a:t>
            </a:r>
            <a:r>
              <a:rPr lang="en-US" sz="2000" b="0" i="0" u="none" strike="noStrike" cap="none" dirty="0">
                <a:solidFill>
                  <a:schemeClr val="dk1"/>
                </a:solidFill>
                <a:latin typeface="Calibri"/>
                <a:ea typeface="Calibri"/>
                <a:cs typeface="Calibri"/>
                <a:sym typeface="Calibri"/>
              </a:rPr>
              <a:t>, 538–548 (2006).</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Shape 466"/>
          <p:cNvSpPr txBox="1">
            <a:spLocks noGrp="1"/>
          </p:cNvSpPr>
          <p:nvPr>
            <p:ph type="title"/>
          </p:nvPr>
        </p:nvSpPr>
        <p:spPr>
          <a:xfrm>
            <a:off x="693043" y="402483"/>
            <a:ext cx="8694539" cy="1037824"/>
          </a:xfrm>
          <a:prstGeom prst="rect">
            <a:avLst/>
          </a:prstGeom>
          <a:noFill/>
          <a:ln>
            <a:noFill/>
          </a:ln>
        </p:spPr>
        <p:txBody>
          <a:bodyPr wrap="square" lIns="91425" tIns="45700" rIns="91425" bIns="45700" anchor="ctr" anchorCtr="0">
            <a:noAutofit/>
          </a:bodyPr>
          <a:lstStyle/>
          <a:p>
            <a:pPr marL="0" marR="0" lvl="0" indent="-381000" algn="ctr" rtl="0">
              <a:lnSpc>
                <a:spcPct val="90000"/>
              </a:lnSpc>
              <a:spcBef>
                <a:spcPts val="0"/>
              </a:spcBef>
              <a:buClr>
                <a:schemeClr val="dk1"/>
              </a:buClr>
              <a:buSzPts val="6000"/>
              <a:buFont typeface="Calibri"/>
              <a:buNone/>
            </a:pPr>
            <a:r>
              <a:rPr lang="en-US" sz="6000" b="0" i="0" u="none" strike="noStrike" cap="none" dirty="0">
                <a:solidFill>
                  <a:schemeClr val="dk1"/>
                </a:solidFill>
                <a:latin typeface="Calibri"/>
                <a:ea typeface="Calibri"/>
                <a:cs typeface="Calibri"/>
                <a:sym typeface="Calibri"/>
              </a:rPr>
              <a:t>References</a:t>
            </a:r>
          </a:p>
        </p:txBody>
      </p:sp>
      <p:sp>
        <p:nvSpPr>
          <p:cNvPr id="467" name="Shape 467"/>
          <p:cNvSpPr txBox="1">
            <a:spLocks noGrp="1"/>
          </p:cNvSpPr>
          <p:nvPr>
            <p:ph type="body" idx="1"/>
          </p:nvPr>
        </p:nvSpPr>
        <p:spPr>
          <a:xfrm>
            <a:off x="620712" y="1305519"/>
            <a:ext cx="8988557" cy="6112836"/>
          </a:xfrm>
          <a:prstGeom prst="rect">
            <a:avLst/>
          </a:prstGeom>
          <a:noFill/>
          <a:ln>
            <a:noFill/>
          </a:ln>
        </p:spPr>
        <p:txBody>
          <a:bodyPr wrap="square" lIns="91425" tIns="45700" rIns="91425" bIns="45700" anchor="t" anchorCtr="0">
            <a:noAutofit/>
          </a:bodyPr>
          <a:lstStyle/>
          <a:p>
            <a:pPr marL="189006" marR="0" lvl="0" indent="-316006" algn="l" rtl="0">
              <a:lnSpc>
                <a:spcPct val="80000"/>
              </a:lnSpc>
              <a:spcBef>
                <a:spcPts val="0"/>
              </a:spcBef>
              <a:spcAft>
                <a:spcPts val="0"/>
              </a:spcAft>
              <a:buClr>
                <a:schemeClr val="dk1"/>
              </a:buClr>
              <a:buSzPts val="2000"/>
              <a:buFont typeface="Arial"/>
              <a:buNone/>
            </a:pPr>
            <a:r>
              <a:rPr lang="en-US" sz="2000" b="0" i="0" u="sng" strike="noStrike" cap="none" dirty="0">
                <a:solidFill>
                  <a:schemeClr val="dk1"/>
                </a:solidFill>
                <a:latin typeface="Calibri"/>
                <a:ea typeface="Calibri"/>
                <a:cs typeface="Calibri"/>
                <a:sym typeface="Calibri"/>
              </a:rPr>
              <a:t>Applications</a:t>
            </a:r>
          </a:p>
          <a:p>
            <a:pPr marL="189006" marR="0" lvl="0" indent="-189006" algn="l" rtl="0">
              <a:lnSpc>
                <a:spcPct val="80000"/>
              </a:lnSpc>
              <a:spcBef>
                <a:spcPts val="827"/>
              </a:spcBef>
              <a:spcAft>
                <a:spcPts val="0"/>
              </a:spcAft>
              <a:buClr>
                <a:schemeClr val="dk1"/>
              </a:buClr>
              <a:buSzPts val="2000"/>
              <a:buFont typeface="Arial"/>
              <a:buChar char="•"/>
            </a:pPr>
            <a:r>
              <a:rPr lang="en-US" sz="2000" b="0" i="0" u="none" strike="noStrike" cap="none" dirty="0">
                <a:solidFill>
                  <a:schemeClr val="dk1"/>
                </a:solidFill>
                <a:latin typeface="Calibri"/>
                <a:ea typeface="Calibri"/>
                <a:cs typeface="Calibri"/>
                <a:sym typeface="Calibri"/>
              </a:rPr>
              <a:t>K. J. Gregory </a:t>
            </a:r>
            <a:r>
              <a:rPr lang="en-US" sz="2000" b="0" i="1" u="none" strike="noStrike" cap="none" dirty="0">
                <a:solidFill>
                  <a:schemeClr val="dk1"/>
                </a:solidFill>
                <a:latin typeface="Calibri"/>
                <a:ea typeface="Calibri"/>
                <a:cs typeface="Calibri"/>
                <a:sym typeface="Calibri"/>
              </a:rPr>
              <a:t>et al.</a:t>
            </a:r>
            <a:r>
              <a:rPr lang="en-US" sz="2000" b="0" i="0" u="none" strike="noStrike" cap="none" dirty="0">
                <a:solidFill>
                  <a:schemeClr val="dk1"/>
                </a:solidFill>
                <a:latin typeface="Calibri"/>
                <a:ea typeface="Calibri"/>
                <a:cs typeface="Calibri"/>
                <a:sym typeface="Calibri"/>
              </a:rPr>
              <a:t>, Probing the metabotropic glutamate receptor 5 (mGlu5) positive allosteric modulator (PAM) binding pocket: discovery of point mutations that engender a “molecular switch” in PAM pharmacology., </a:t>
            </a:r>
            <a:r>
              <a:rPr lang="en-US" sz="2000" b="0" i="1" u="none" strike="noStrike" cap="none" dirty="0">
                <a:solidFill>
                  <a:schemeClr val="dk1"/>
                </a:solidFill>
                <a:latin typeface="Calibri"/>
                <a:ea typeface="Calibri"/>
                <a:cs typeface="Calibri"/>
                <a:sym typeface="Calibri"/>
              </a:rPr>
              <a:t>Molecular pharmacology</a:t>
            </a:r>
            <a:r>
              <a:rPr lang="en-US" sz="2000" b="0" i="0" u="none" strike="noStrike" cap="none" dirty="0">
                <a:solidFill>
                  <a:schemeClr val="dk1"/>
                </a:solidFill>
                <a:latin typeface="Calibri"/>
                <a:ea typeface="Calibri"/>
                <a:cs typeface="Calibri"/>
                <a:sym typeface="Calibri"/>
              </a:rPr>
              <a:t> </a:t>
            </a:r>
            <a:r>
              <a:rPr lang="en-US" sz="2000" b="1" i="0" u="none" strike="noStrike" cap="none" dirty="0">
                <a:solidFill>
                  <a:schemeClr val="dk1"/>
                </a:solidFill>
                <a:latin typeface="Calibri"/>
                <a:ea typeface="Calibri"/>
                <a:cs typeface="Calibri"/>
                <a:sym typeface="Calibri"/>
              </a:rPr>
              <a:t>83</a:t>
            </a:r>
            <a:r>
              <a:rPr lang="en-US" sz="2000" b="0" i="0" u="none" strike="noStrike" cap="none" dirty="0">
                <a:solidFill>
                  <a:schemeClr val="dk1"/>
                </a:solidFill>
                <a:latin typeface="Calibri"/>
                <a:ea typeface="Calibri"/>
                <a:cs typeface="Calibri"/>
                <a:sym typeface="Calibri"/>
              </a:rPr>
              <a:t>, 991–1006 (2013).</a:t>
            </a:r>
          </a:p>
          <a:p>
            <a:pPr marL="189006" marR="0" lvl="0" indent="-189006" algn="l" rtl="0">
              <a:lnSpc>
                <a:spcPct val="80000"/>
              </a:lnSpc>
              <a:spcBef>
                <a:spcPts val="827"/>
              </a:spcBef>
              <a:spcAft>
                <a:spcPts val="0"/>
              </a:spcAft>
              <a:buClr>
                <a:schemeClr val="dk1"/>
              </a:buClr>
              <a:buSzPts val="2000"/>
              <a:buFont typeface="Arial"/>
              <a:buChar char="•"/>
            </a:pPr>
            <a:r>
              <a:rPr lang="en-US" sz="2000" b="0" i="0" u="none" strike="noStrike" cap="none" dirty="0">
                <a:solidFill>
                  <a:schemeClr val="dk1"/>
                </a:solidFill>
                <a:latin typeface="Calibri"/>
                <a:ea typeface="Calibri"/>
                <a:cs typeface="Calibri"/>
                <a:sym typeface="Calibri"/>
              </a:rPr>
              <a:t>B. Allison </a:t>
            </a:r>
            <a:r>
              <a:rPr lang="en-US" sz="2000" b="0" i="1" u="none" strike="noStrike" cap="none" dirty="0">
                <a:solidFill>
                  <a:schemeClr val="dk1"/>
                </a:solidFill>
                <a:latin typeface="Calibri"/>
                <a:ea typeface="Calibri"/>
                <a:cs typeface="Calibri"/>
                <a:sym typeface="Calibri"/>
              </a:rPr>
              <a:t>et al.</a:t>
            </a:r>
            <a:r>
              <a:rPr lang="en-US" sz="2000" b="0" i="0" u="none" strike="noStrike" cap="none" dirty="0">
                <a:solidFill>
                  <a:schemeClr val="dk1"/>
                </a:solidFill>
                <a:latin typeface="Calibri"/>
                <a:ea typeface="Calibri"/>
                <a:cs typeface="Calibri"/>
                <a:sym typeface="Calibri"/>
              </a:rPr>
              <a:t>, Computational design of protein-small molecule interfaces., </a:t>
            </a:r>
            <a:r>
              <a:rPr lang="en-US" sz="2000" b="0" i="1" u="none" strike="noStrike" cap="none" dirty="0">
                <a:solidFill>
                  <a:schemeClr val="dk1"/>
                </a:solidFill>
                <a:latin typeface="Calibri"/>
                <a:ea typeface="Calibri"/>
                <a:cs typeface="Calibri"/>
                <a:sym typeface="Calibri"/>
              </a:rPr>
              <a:t>Journal of structural biology</a:t>
            </a:r>
            <a:r>
              <a:rPr lang="en-US" sz="2000" b="0" i="0" u="none" strike="noStrike" cap="none" dirty="0">
                <a:solidFill>
                  <a:schemeClr val="dk1"/>
                </a:solidFill>
                <a:latin typeface="Calibri"/>
                <a:ea typeface="Calibri"/>
                <a:cs typeface="Calibri"/>
                <a:sym typeface="Calibri"/>
              </a:rPr>
              <a:t> (2013), doi:10.1016/j.jsb.2013.08.003.</a:t>
            </a:r>
          </a:p>
          <a:p>
            <a:pPr marL="189006" marR="0" lvl="0" indent="-189006" algn="l" rtl="0">
              <a:lnSpc>
                <a:spcPct val="80000"/>
              </a:lnSpc>
              <a:spcBef>
                <a:spcPts val="827"/>
              </a:spcBef>
              <a:spcAft>
                <a:spcPts val="0"/>
              </a:spcAft>
              <a:buClr>
                <a:schemeClr val="dk1"/>
              </a:buClr>
              <a:buSzPts val="2000"/>
              <a:buFont typeface="Arial"/>
              <a:buChar char="•"/>
            </a:pPr>
            <a:r>
              <a:rPr lang="en-US" sz="2000" b="0" i="0" u="none" strike="noStrike" cap="none" dirty="0">
                <a:solidFill>
                  <a:schemeClr val="dk1"/>
                </a:solidFill>
                <a:latin typeface="Calibri"/>
                <a:ea typeface="Calibri"/>
                <a:cs typeface="Calibri"/>
                <a:sym typeface="Calibri"/>
              </a:rPr>
              <a:t>G. Lemmon, J. </a:t>
            </a:r>
            <a:r>
              <a:rPr lang="en-US" sz="2000" b="0" i="0" u="none" strike="noStrike" cap="none" dirty="0" err="1">
                <a:solidFill>
                  <a:schemeClr val="dk1"/>
                </a:solidFill>
                <a:latin typeface="Calibri"/>
                <a:ea typeface="Calibri"/>
                <a:cs typeface="Calibri"/>
                <a:sym typeface="Calibri"/>
              </a:rPr>
              <a:t>Meiler</a:t>
            </a:r>
            <a:r>
              <a:rPr lang="en-US" sz="2000" b="0" i="0" u="none" strike="noStrike" cap="none" dirty="0">
                <a:solidFill>
                  <a:schemeClr val="dk1"/>
                </a:solidFill>
                <a:latin typeface="Calibri"/>
                <a:ea typeface="Calibri"/>
                <a:cs typeface="Calibri"/>
                <a:sym typeface="Calibri"/>
              </a:rPr>
              <a:t>, Towards ligand docking including explicit interface water molecules., </a:t>
            </a:r>
            <a:r>
              <a:rPr lang="en-US" sz="2000" b="0" i="1" u="none" strike="noStrike" cap="none" dirty="0" err="1">
                <a:solidFill>
                  <a:schemeClr val="dk1"/>
                </a:solidFill>
                <a:latin typeface="Calibri"/>
                <a:ea typeface="Calibri"/>
                <a:cs typeface="Calibri"/>
                <a:sym typeface="Calibri"/>
              </a:rPr>
              <a:t>PloS</a:t>
            </a:r>
            <a:r>
              <a:rPr lang="en-US" sz="2000" b="0" i="1" u="none" strike="noStrike" cap="none" dirty="0">
                <a:solidFill>
                  <a:schemeClr val="dk1"/>
                </a:solidFill>
                <a:latin typeface="Calibri"/>
                <a:ea typeface="Calibri"/>
                <a:cs typeface="Calibri"/>
                <a:sym typeface="Calibri"/>
              </a:rPr>
              <a:t> one</a:t>
            </a:r>
            <a:r>
              <a:rPr lang="en-US" sz="2000" b="0" i="0" u="none" strike="noStrike" cap="none" dirty="0">
                <a:solidFill>
                  <a:schemeClr val="dk1"/>
                </a:solidFill>
                <a:latin typeface="Calibri"/>
                <a:ea typeface="Calibri"/>
                <a:cs typeface="Calibri"/>
                <a:sym typeface="Calibri"/>
              </a:rPr>
              <a:t> </a:t>
            </a:r>
            <a:r>
              <a:rPr lang="en-US" sz="2000" b="1" i="0" u="none" strike="noStrike" cap="none" dirty="0">
                <a:solidFill>
                  <a:schemeClr val="dk1"/>
                </a:solidFill>
                <a:latin typeface="Calibri"/>
                <a:ea typeface="Calibri"/>
                <a:cs typeface="Calibri"/>
                <a:sym typeface="Calibri"/>
              </a:rPr>
              <a:t>8</a:t>
            </a:r>
            <a:r>
              <a:rPr lang="en-US" sz="2000" b="0" i="0" u="none" strike="noStrike" cap="none" dirty="0">
                <a:solidFill>
                  <a:schemeClr val="dk1"/>
                </a:solidFill>
                <a:latin typeface="Calibri"/>
                <a:ea typeface="Calibri"/>
                <a:cs typeface="Calibri"/>
                <a:sym typeface="Calibri"/>
              </a:rPr>
              <a:t>, e67536 (2013).</a:t>
            </a:r>
          </a:p>
          <a:p>
            <a:pPr marL="189006" marR="0" lvl="0" indent="-189006" algn="l" rtl="0">
              <a:lnSpc>
                <a:spcPct val="80000"/>
              </a:lnSpc>
              <a:spcBef>
                <a:spcPts val="827"/>
              </a:spcBef>
              <a:spcAft>
                <a:spcPts val="0"/>
              </a:spcAft>
              <a:buClr>
                <a:schemeClr val="dk1"/>
              </a:buClr>
              <a:buSzPts val="2000"/>
              <a:buFont typeface="Arial"/>
              <a:buChar char="•"/>
            </a:pPr>
            <a:r>
              <a:rPr lang="en-US" sz="2000" b="0" i="0" u="none" strike="noStrike" cap="none" dirty="0">
                <a:solidFill>
                  <a:schemeClr val="dk1"/>
                </a:solidFill>
                <a:latin typeface="Calibri"/>
                <a:ea typeface="Calibri"/>
                <a:cs typeface="Calibri"/>
                <a:sym typeface="Calibri"/>
              </a:rPr>
              <a:t>G. Lemmon, K. Kaufmann, J. </a:t>
            </a:r>
            <a:r>
              <a:rPr lang="en-US" sz="2000" b="0" i="0" u="none" strike="noStrike" cap="none" dirty="0" err="1">
                <a:solidFill>
                  <a:schemeClr val="dk1"/>
                </a:solidFill>
                <a:latin typeface="Calibri"/>
                <a:ea typeface="Calibri"/>
                <a:cs typeface="Calibri"/>
                <a:sym typeface="Calibri"/>
              </a:rPr>
              <a:t>Meiler</a:t>
            </a:r>
            <a:r>
              <a:rPr lang="en-US" sz="2000" b="0" i="0" u="none" strike="noStrike" cap="none" dirty="0">
                <a:solidFill>
                  <a:schemeClr val="dk1"/>
                </a:solidFill>
                <a:latin typeface="Calibri"/>
                <a:ea typeface="Calibri"/>
                <a:cs typeface="Calibri"/>
                <a:sym typeface="Calibri"/>
              </a:rPr>
              <a:t>, Prediction of HIV-1 protease/inhibitor affinity using </a:t>
            </a:r>
            <a:r>
              <a:rPr lang="en-US" sz="2000" b="0" i="0" u="none" strike="noStrike" cap="none" dirty="0" err="1">
                <a:solidFill>
                  <a:schemeClr val="dk1"/>
                </a:solidFill>
                <a:latin typeface="Calibri"/>
                <a:ea typeface="Calibri"/>
                <a:cs typeface="Calibri"/>
                <a:sym typeface="Calibri"/>
              </a:rPr>
              <a:t>RosettaLigand</a:t>
            </a:r>
            <a:r>
              <a:rPr lang="en-US" sz="2000" b="0" i="0" u="none" strike="noStrike" cap="none" dirty="0">
                <a:solidFill>
                  <a:schemeClr val="dk1"/>
                </a:solidFill>
                <a:latin typeface="Calibri"/>
                <a:ea typeface="Calibri"/>
                <a:cs typeface="Calibri"/>
                <a:sym typeface="Calibri"/>
              </a:rPr>
              <a:t>., </a:t>
            </a:r>
            <a:r>
              <a:rPr lang="en-US" sz="2000" b="0" i="1" u="none" strike="noStrike" cap="none" dirty="0">
                <a:solidFill>
                  <a:schemeClr val="dk1"/>
                </a:solidFill>
                <a:latin typeface="Calibri"/>
                <a:ea typeface="Calibri"/>
                <a:cs typeface="Calibri"/>
                <a:sym typeface="Calibri"/>
              </a:rPr>
              <a:t>Chemical biology &amp; drug design</a:t>
            </a:r>
            <a:r>
              <a:rPr lang="en-US" sz="2000" b="0" i="0" u="none" strike="noStrike" cap="none" dirty="0">
                <a:solidFill>
                  <a:schemeClr val="dk1"/>
                </a:solidFill>
                <a:latin typeface="Calibri"/>
                <a:ea typeface="Calibri"/>
                <a:cs typeface="Calibri"/>
                <a:sym typeface="Calibri"/>
              </a:rPr>
              <a:t> </a:t>
            </a:r>
            <a:r>
              <a:rPr lang="en-US" sz="2000" b="1" i="0" u="none" strike="noStrike" cap="none" dirty="0">
                <a:solidFill>
                  <a:schemeClr val="dk1"/>
                </a:solidFill>
                <a:latin typeface="Calibri"/>
                <a:ea typeface="Calibri"/>
                <a:cs typeface="Calibri"/>
                <a:sym typeface="Calibri"/>
              </a:rPr>
              <a:t>79</a:t>
            </a:r>
            <a:r>
              <a:rPr lang="en-US" sz="2000" b="0" i="0" u="none" strike="noStrike" cap="none" dirty="0">
                <a:solidFill>
                  <a:schemeClr val="dk1"/>
                </a:solidFill>
                <a:latin typeface="Calibri"/>
                <a:ea typeface="Calibri"/>
                <a:cs typeface="Calibri"/>
                <a:sym typeface="Calibri"/>
              </a:rPr>
              <a:t>, 888–96 (2012).</a:t>
            </a:r>
          </a:p>
          <a:p>
            <a:pPr marL="189006" marR="0" lvl="0" indent="-189006" algn="l" rtl="0">
              <a:lnSpc>
                <a:spcPct val="80000"/>
              </a:lnSpc>
              <a:spcBef>
                <a:spcPts val="827"/>
              </a:spcBef>
              <a:spcAft>
                <a:spcPts val="0"/>
              </a:spcAft>
              <a:buClr>
                <a:schemeClr val="dk1"/>
              </a:buClr>
              <a:buSzPts val="2000"/>
              <a:buFont typeface="Arial"/>
              <a:buChar char="•"/>
            </a:pPr>
            <a:r>
              <a:rPr lang="en-US" sz="2000" b="0" i="0" u="none" strike="noStrike" cap="none" dirty="0">
                <a:solidFill>
                  <a:schemeClr val="dk1"/>
                </a:solidFill>
                <a:latin typeface="Calibri"/>
                <a:ea typeface="Calibri"/>
                <a:cs typeface="Calibri"/>
                <a:sym typeface="Calibri"/>
              </a:rPr>
              <a:t>K. W. Kaufmann, J. </a:t>
            </a:r>
            <a:r>
              <a:rPr lang="en-US" sz="2000" b="0" i="0" u="none" strike="noStrike" cap="none" dirty="0" err="1">
                <a:solidFill>
                  <a:schemeClr val="dk1"/>
                </a:solidFill>
                <a:latin typeface="Calibri"/>
                <a:ea typeface="Calibri"/>
                <a:cs typeface="Calibri"/>
                <a:sym typeface="Calibri"/>
              </a:rPr>
              <a:t>Meiler</a:t>
            </a:r>
            <a:r>
              <a:rPr lang="en-US" sz="2000" b="0" i="0" u="none" strike="noStrike" cap="none" dirty="0">
                <a:solidFill>
                  <a:schemeClr val="dk1"/>
                </a:solidFill>
                <a:latin typeface="Calibri"/>
                <a:ea typeface="Calibri"/>
                <a:cs typeface="Calibri"/>
                <a:sym typeface="Calibri"/>
              </a:rPr>
              <a:t>, Using </a:t>
            </a:r>
            <a:r>
              <a:rPr lang="en-US" sz="2000" b="0" i="0" u="none" strike="noStrike" cap="none" dirty="0" err="1">
                <a:solidFill>
                  <a:schemeClr val="dk1"/>
                </a:solidFill>
                <a:latin typeface="Calibri"/>
                <a:ea typeface="Calibri"/>
                <a:cs typeface="Calibri"/>
                <a:sym typeface="Calibri"/>
              </a:rPr>
              <a:t>RosettaLigand</a:t>
            </a:r>
            <a:r>
              <a:rPr lang="en-US" sz="2000" b="0" i="0" u="none" strike="noStrike" cap="none" dirty="0">
                <a:solidFill>
                  <a:schemeClr val="dk1"/>
                </a:solidFill>
                <a:latin typeface="Calibri"/>
                <a:ea typeface="Calibri"/>
                <a:cs typeface="Calibri"/>
                <a:sym typeface="Calibri"/>
              </a:rPr>
              <a:t> for small molecule docking into comparative models., </a:t>
            </a:r>
            <a:r>
              <a:rPr lang="en-US" sz="2000" b="0" i="1" u="none" strike="noStrike" cap="none" dirty="0" err="1">
                <a:solidFill>
                  <a:schemeClr val="dk1"/>
                </a:solidFill>
                <a:latin typeface="Calibri"/>
                <a:ea typeface="Calibri"/>
                <a:cs typeface="Calibri"/>
                <a:sym typeface="Calibri"/>
              </a:rPr>
              <a:t>PloS</a:t>
            </a:r>
            <a:r>
              <a:rPr lang="en-US" sz="2000" b="0" i="1" u="none" strike="noStrike" cap="none" dirty="0">
                <a:solidFill>
                  <a:schemeClr val="dk1"/>
                </a:solidFill>
                <a:latin typeface="Calibri"/>
                <a:ea typeface="Calibri"/>
                <a:cs typeface="Calibri"/>
                <a:sym typeface="Calibri"/>
              </a:rPr>
              <a:t> one</a:t>
            </a:r>
            <a:r>
              <a:rPr lang="en-US" sz="2000" b="0" i="0" u="none" strike="noStrike" cap="none" dirty="0">
                <a:solidFill>
                  <a:schemeClr val="dk1"/>
                </a:solidFill>
                <a:latin typeface="Calibri"/>
                <a:ea typeface="Calibri"/>
                <a:cs typeface="Calibri"/>
                <a:sym typeface="Calibri"/>
              </a:rPr>
              <a:t> </a:t>
            </a:r>
            <a:r>
              <a:rPr lang="en-US" sz="2000" b="1" i="0" u="none" strike="noStrike" cap="none" dirty="0">
                <a:solidFill>
                  <a:schemeClr val="dk1"/>
                </a:solidFill>
                <a:latin typeface="Calibri"/>
                <a:ea typeface="Calibri"/>
                <a:cs typeface="Calibri"/>
                <a:sym typeface="Calibri"/>
              </a:rPr>
              <a:t>7</a:t>
            </a:r>
            <a:r>
              <a:rPr lang="en-US" sz="2000" b="0" i="0" u="none" strike="noStrike" cap="none" dirty="0">
                <a:solidFill>
                  <a:schemeClr val="dk1"/>
                </a:solidFill>
                <a:latin typeface="Calibri"/>
                <a:ea typeface="Calibri"/>
                <a:cs typeface="Calibri"/>
                <a:sym typeface="Calibri"/>
              </a:rPr>
              <a:t> (2012), doi:10.1371/journal.pone.0050769.</a:t>
            </a:r>
          </a:p>
          <a:p>
            <a:pPr marL="189006" marR="0" lvl="0" indent="-189006" algn="l" rtl="0">
              <a:lnSpc>
                <a:spcPct val="80000"/>
              </a:lnSpc>
              <a:spcBef>
                <a:spcPts val="827"/>
              </a:spcBef>
              <a:buClr>
                <a:schemeClr val="dk1"/>
              </a:buClr>
              <a:buSzPts val="2000"/>
              <a:buFont typeface="Arial"/>
              <a:buChar char="•"/>
            </a:pPr>
            <a:r>
              <a:rPr lang="en-US" sz="2000" b="0" i="0" u="none" strike="noStrike" cap="none" dirty="0">
                <a:solidFill>
                  <a:schemeClr val="dk1"/>
                </a:solidFill>
                <a:latin typeface="Calibri"/>
                <a:ea typeface="Calibri"/>
                <a:cs typeface="Calibri"/>
                <a:sym typeface="Calibri"/>
              </a:rPr>
              <a:t>K. W. Kaufmann </a:t>
            </a:r>
            <a:r>
              <a:rPr lang="en-US" sz="2000" b="0" i="1" u="none" strike="noStrike" cap="none" dirty="0">
                <a:solidFill>
                  <a:schemeClr val="dk1"/>
                </a:solidFill>
                <a:latin typeface="Calibri"/>
                <a:ea typeface="Calibri"/>
                <a:cs typeface="Calibri"/>
                <a:sym typeface="Calibri"/>
              </a:rPr>
              <a:t>et al.</a:t>
            </a:r>
            <a:r>
              <a:rPr lang="en-US" sz="2000" b="0" i="0" u="none" strike="noStrike" cap="none" dirty="0">
                <a:solidFill>
                  <a:schemeClr val="dk1"/>
                </a:solidFill>
                <a:latin typeface="Calibri"/>
                <a:ea typeface="Calibri"/>
                <a:cs typeface="Calibri"/>
                <a:sym typeface="Calibri"/>
              </a:rPr>
              <a:t>, Structural determinants of species-selective substrate recognition in human and Drosophila serotonin transporters revealed through computational docking studies., </a:t>
            </a:r>
            <a:r>
              <a:rPr lang="en-US" sz="2000" b="0" i="1" u="none" strike="noStrike" cap="none" dirty="0">
                <a:solidFill>
                  <a:schemeClr val="dk1"/>
                </a:solidFill>
                <a:latin typeface="Calibri"/>
                <a:ea typeface="Calibri"/>
                <a:cs typeface="Calibri"/>
                <a:sym typeface="Calibri"/>
              </a:rPr>
              <a:t>Proteins</a:t>
            </a:r>
            <a:r>
              <a:rPr lang="en-US" sz="2000" b="0" i="0" u="none" strike="noStrike" cap="none" dirty="0">
                <a:solidFill>
                  <a:schemeClr val="dk1"/>
                </a:solidFill>
                <a:latin typeface="Calibri"/>
                <a:ea typeface="Calibri"/>
                <a:cs typeface="Calibri"/>
                <a:sym typeface="Calibri"/>
              </a:rPr>
              <a:t> </a:t>
            </a:r>
            <a:r>
              <a:rPr lang="en-US" sz="2000" b="1" i="0" u="none" strike="noStrike" cap="none" dirty="0">
                <a:solidFill>
                  <a:schemeClr val="dk1"/>
                </a:solidFill>
                <a:latin typeface="Calibri"/>
                <a:ea typeface="Calibri"/>
                <a:cs typeface="Calibri"/>
                <a:sym typeface="Calibri"/>
              </a:rPr>
              <a:t>74</a:t>
            </a:r>
            <a:r>
              <a:rPr lang="en-US" sz="2000" b="0" i="0" u="none" strike="noStrike" cap="none" dirty="0">
                <a:solidFill>
                  <a:schemeClr val="dk1"/>
                </a:solidFill>
                <a:latin typeface="Calibri"/>
                <a:ea typeface="Calibri"/>
                <a:cs typeface="Calibri"/>
                <a:sym typeface="Calibri"/>
              </a:rPr>
              <a:t>, 630–42 (2009).</a:t>
            </a:r>
          </a:p>
          <a:p>
            <a:pPr indent="-189006">
              <a:lnSpc>
                <a:spcPct val="80000"/>
              </a:lnSpc>
              <a:buSzPts val="2000"/>
            </a:pPr>
            <a:r>
              <a:rPr lang="en-US" sz="2000" dirty="0"/>
              <a:t>Regan, J. et al. Structure-activity relationships of the p38alpha MAP Kinase Inhibitor 1-(5-tert-Butyl-2-p-tolyl-2H-pyrazol-3-yl)-3-[4-(2-morpholin-4-yl-ethoxy)naphthalen-1-yl]urea (BIRB 796). </a:t>
            </a:r>
            <a:r>
              <a:rPr lang="en-US" sz="2000" i="1" dirty="0"/>
              <a:t>Journal of Medicinal Chemistry </a:t>
            </a:r>
            <a:r>
              <a:rPr lang="en-US" sz="2000" b="1" dirty="0"/>
              <a:t>46</a:t>
            </a:r>
            <a:r>
              <a:rPr lang="en-US" sz="2000" dirty="0"/>
              <a:t>, 4676-4686</a:t>
            </a:r>
            <a:r>
              <a:rPr lang="en-US" sz="2000" i="1" dirty="0"/>
              <a:t> </a:t>
            </a:r>
            <a:r>
              <a:rPr lang="en-US" sz="2000" dirty="0"/>
              <a:t>(2003). </a:t>
            </a:r>
          </a:p>
          <a:p>
            <a:pPr indent="-189006">
              <a:lnSpc>
                <a:spcPct val="80000"/>
              </a:lnSpc>
              <a:buSzPts val="2000"/>
            </a:pPr>
            <a:r>
              <a:rPr lang="en-US" sz="2000" dirty="0">
                <a:solidFill>
                  <a:srgbClr val="3366FF"/>
                </a:solidFill>
              </a:rPr>
              <a:t>https://</a:t>
            </a:r>
            <a:r>
              <a:rPr lang="en-US" sz="2000" dirty="0" err="1">
                <a:solidFill>
                  <a:srgbClr val="3366FF"/>
                </a:solidFill>
              </a:rPr>
              <a:t>www.bindingdb.org</a:t>
            </a:r>
            <a:r>
              <a:rPr lang="en-US" sz="2000" dirty="0">
                <a:solidFill>
                  <a:srgbClr val="3366FF"/>
                </a:solidFill>
              </a:rPr>
              <a:t>/</a:t>
            </a:r>
            <a:r>
              <a:rPr lang="en-US" sz="2000" dirty="0" err="1">
                <a:solidFill>
                  <a:srgbClr val="3366FF"/>
                </a:solidFill>
              </a:rPr>
              <a:t>validation_sets</a:t>
            </a:r>
            <a:r>
              <a:rPr lang="en-US" sz="2000" dirty="0">
                <a:solidFill>
                  <a:srgbClr val="3366FF"/>
                </a:solidFill>
              </a:rPr>
              <a:t>/</a:t>
            </a:r>
            <a:r>
              <a:rPr lang="en-US" sz="2000" dirty="0" err="1">
                <a:solidFill>
                  <a:srgbClr val="3366FF"/>
                </a:solidFill>
              </a:rPr>
              <a:t>index.jsp</a:t>
            </a:r>
            <a:endParaRPr lang="en-US" sz="2000" dirty="0">
              <a:solidFill>
                <a:srgbClr val="3366FF"/>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2" name="Shape 472"/>
          <p:cNvSpPr txBox="1">
            <a:spLocks noGrp="1"/>
          </p:cNvSpPr>
          <p:nvPr>
            <p:ph type="title"/>
          </p:nvPr>
        </p:nvSpPr>
        <p:spPr>
          <a:xfrm>
            <a:off x="693043" y="274637"/>
            <a:ext cx="8694539" cy="1461188"/>
          </a:xfrm>
          <a:prstGeom prst="rect">
            <a:avLst/>
          </a:prstGeom>
          <a:noFill/>
          <a:ln>
            <a:noFill/>
          </a:ln>
        </p:spPr>
        <p:txBody>
          <a:bodyPr wrap="square" lIns="91425" tIns="45700" rIns="91425" bIns="45700" anchor="ctr" anchorCtr="0">
            <a:noAutofit/>
          </a:bodyPr>
          <a:lstStyle/>
          <a:p>
            <a:pPr marL="0" marR="0" lvl="0" indent="-381000" algn="ctr" rtl="0">
              <a:lnSpc>
                <a:spcPct val="90000"/>
              </a:lnSpc>
              <a:spcBef>
                <a:spcPts val="0"/>
              </a:spcBef>
              <a:buClr>
                <a:schemeClr val="dk1"/>
              </a:buClr>
              <a:buSzPts val="6000"/>
              <a:buFont typeface="Calibri"/>
              <a:buNone/>
            </a:pPr>
            <a:r>
              <a:rPr lang="en-US" sz="6000" b="0" i="0" u="none" strike="noStrike" cap="none">
                <a:solidFill>
                  <a:schemeClr val="dk1"/>
                </a:solidFill>
                <a:latin typeface="Calibri"/>
                <a:ea typeface="Calibri"/>
                <a:cs typeface="Calibri"/>
                <a:sym typeface="Calibri"/>
              </a:rPr>
              <a:t>Today’s Tutorial</a:t>
            </a:r>
          </a:p>
        </p:txBody>
      </p:sp>
      <p:sp>
        <p:nvSpPr>
          <p:cNvPr id="2" name="Text Placeholder 1"/>
          <p:cNvSpPr>
            <a:spLocks noGrp="1"/>
          </p:cNvSpPr>
          <p:nvPr>
            <p:ph type="body" idx="1"/>
          </p:nvPr>
        </p:nvSpPr>
        <p:spPr/>
        <p:txBody>
          <a:bodyPr/>
          <a:lstStyle/>
          <a:p>
            <a:pPr marL="147003" indent="0">
              <a:buNone/>
            </a:pPr>
            <a:r>
              <a:rPr lang="en-US" dirty="0"/>
              <a:t>Three possible tutorials:</a:t>
            </a:r>
          </a:p>
          <a:p>
            <a:pPr marL="147003" indent="0">
              <a:buNone/>
            </a:pPr>
            <a:r>
              <a:rPr lang="en-US" dirty="0"/>
              <a:t>1. Standard ligand docking</a:t>
            </a:r>
          </a:p>
          <a:p>
            <a:r>
              <a:rPr lang="en-US" dirty="0"/>
              <a:t> I would highly suggest doing this first to get familiar with how to work with small-molecules in Rosetta</a:t>
            </a:r>
          </a:p>
          <a:p>
            <a:pPr marL="147003" indent="0">
              <a:buNone/>
            </a:pPr>
            <a:endParaRPr lang="en-US" dirty="0"/>
          </a:p>
          <a:p>
            <a:pPr marL="147003" indent="0">
              <a:buNone/>
            </a:pPr>
            <a:r>
              <a:rPr lang="en-US" dirty="0"/>
              <a:t>2. </a:t>
            </a:r>
            <a:r>
              <a:rPr lang="en-US" dirty="0" err="1"/>
              <a:t>RosettaLigandEnsemble</a:t>
            </a:r>
            <a:r>
              <a:rPr lang="en-US" dirty="0"/>
              <a:t> (Fu 2018)</a:t>
            </a:r>
          </a:p>
          <a:p>
            <a:r>
              <a:rPr lang="en-US" dirty="0"/>
              <a:t> Simultaneous docking of similar ligands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Standard protein-ligand docking</a:t>
            </a:r>
          </a:p>
        </p:txBody>
      </p:sp>
      <p:sp>
        <p:nvSpPr>
          <p:cNvPr id="4" name="Shape 473"/>
          <p:cNvSpPr txBox="1">
            <a:spLocks/>
          </p:cNvSpPr>
          <p:nvPr/>
        </p:nvSpPr>
        <p:spPr>
          <a:xfrm>
            <a:off x="693043" y="1863671"/>
            <a:ext cx="8988557" cy="2777913"/>
          </a:xfrm>
          <a:prstGeom prst="rect">
            <a:avLst/>
          </a:prstGeom>
          <a:noFill/>
          <a:ln>
            <a:noFill/>
          </a:ln>
        </p:spPr>
        <p:txBody>
          <a:bodyPr wrap="square" lIns="91425" tIns="45700" rIns="91425" bIns="45700" anchor="t" anchorCtr="0">
            <a:noAutofit/>
          </a:bodyPr>
          <a:lstStyle>
            <a:defPPr marR="0" lvl="0" algn="l" rtl="0">
              <a:lnSpc>
                <a:spcPct val="100000"/>
              </a:lnSpc>
              <a:spcBef>
                <a:spcPts val="0"/>
              </a:spcBef>
              <a:spcAft>
                <a:spcPts val="0"/>
              </a:spcAft>
            </a:defPPr>
            <a:lvl1pPr marL="189006" marR="0" lvl="0" indent="-42003" algn="l" rtl="0">
              <a:lnSpc>
                <a:spcPct val="90000"/>
              </a:lnSpc>
              <a:spcBef>
                <a:spcPts val="827"/>
              </a:spcBef>
              <a:spcAft>
                <a:spcPts val="0"/>
              </a:spcAft>
              <a:buClr>
                <a:schemeClr val="dk1"/>
              </a:buClr>
              <a:buSzPts val="2315"/>
              <a:buFont typeface="Arial"/>
              <a:buChar char="•"/>
              <a:defRPr sz="2315" b="0" i="0" u="none" strike="noStrike" cap="none">
                <a:solidFill>
                  <a:schemeClr val="dk1"/>
                </a:solidFill>
                <a:latin typeface="Calibri"/>
                <a:ea typeface="Calibri"/>
                <a:cs typeface="Calibri"/>
                <a:sym typeface="Calibri"/>
              </a:defRPr>
            </a:lvl1pPr>
            <a:lvl2pPr marL="567019" marR="0" lvl="1" indent="-63022" algn="l" rtl="0">
              <a:lnSpc>
                <a:spcPct val="90000"/>
              </a:lnSpc>
              <a:spcBef>
                <a:spcPts val="413"/>
              </a:spcBef>
              <a:spcAft>
                <a:spcPts val="0"/>
              </a:spcAft>
              <a:buClr>
                <a:schemeClr val="dk1"/>
              </a:buClr>
              <a:buSzPts val="1984"/>
              <a:buFont typeface="Arial"/>
              <a:buChar char="•"/>
              <a:defRPr sz="1984" b="0" i="0" u="none" strike="noStrike" cap="none">
                <a:solidFill>
                  <a:schemeClr val="dk1"/>
                </a:solidFill>
                <a:latin typeface="Calibri"/>
                <a:ea typeface="Calibri"/>
                <a:cs typeface="Calibri"/>
                <a:sym typeface="Calibri"/>
              </a:defRPr>
            </a:lvl2pPr>
            <a:lvl3pPr marL="945032" marR="0" lvl="2" indent="-83977" algn="l" rtl="0">
              <a:lnSpc>
                <a:spcPct val="90000"/>
              </a:lnSpc>
              <a:spcBef>
                <a:spcPts val="413"/>
              </a:spcBef>
              <a:spcAft>
                <a:spcPts val="0"/>
              </a:spcAft>
              <a:buClr>
                <a:schemeClr val="dk1"/>
              </a:buClr>
              <a:buSzPts val="1654"/>
              <a:buFont typeface="Arial"/>
              <a:buChar char="•"/>
              <a:defRPr sz="1654" b="0" i="0" u="none" strike="noStrike" cap="none">
                <a:solidFill>
                  <a:schemeClr val="dk1"/>
                </a:solidFill>
                <a:latin typeface="Calibri"/>
                <a:ea typeface="Calibri"/>
                <a:cs typeface="Calibri"/>
                <a:sym typeface="Calibri"/>
              </a:defRPr>
            </a:lvl3pPr>
            <a:lvl4pPr marL="1323045" marR="0" lvl="3" indent="-94517" algn="l" rtl="0">
              <a:lnSpc>
                <a:spcPct val="90000"/>
              </a:lnSpc>
              <a:spcBef>
                <a:spcPts val="413"/>
              </a:spcBef>
              <a:spcAft>
                <a:spcPts val="0"/>
              </a:spcAft>
              <a:buClr>
                <a:schemeClr val="dk1"/>
              </a:buClr>
              <a:buSzPts val="1488"/>
              <a:buFont typeface="Arial"/>
              <a:buChar char="•"/>
              <a:defRPr sz="1488" b="0" i="0" u="none" strike="noStrike" cap="none">
                <a:solidFill>
                  <a:schemeClr val="dk1"/>
                </a:solidFill>
                <a:latin typeface="Calibri"/>
                <a:ea typeface="Calibri"/>
                <a:cs typeface="Calibri"/>
                <a:sym typeface="Calibri"/>
              </a:defRPr>
            </a:lvl4pPr>
            <a:lvl5pPr marL="1701058" marR="0" lvl="4" indent="-94517" algn="l" rtl="0">
              <a:lnSpc>
                <a:spcPct val="90000"/>
              </a:lnSpc>
              <a:spcBef>
                <a:spcPts val="413"/>
              </a:spcBef>
              <a:spcAft>
                <a:spcPts val="0"/>
              </a:spcAft>
              <a:buClr>
                <a:schemeClr val="dk1"/>
              </a:buClr>
              <a:buSzPts val="1488"/>
              <a:buFont typeface="Arial"/>
              <a:buChar char="•"/>
              <a:defRPr sz="1488" b="0" i="0" u="none" strike="noStrike" cap="none">
                <a:solidFill>
                  <a:schemeClr val="dk1"/>
                </a:solidFill>
                <a:latin typeface="Calibri"/>
                <a:ea typeface="Calibri"/>
                <a:cs typeface="Calibri"/>
                <a:sym typeface="Calibri"/>
              </a:defRPr>
            </a:lvl5pPr>
            <a:lvl6pPr marL="2079071" marR="0" lvl="5" indent="-94517" algn="l" rtl="0">
              <a:lnSpc>
                <a:spcPct val="90000"/>
              </a:lnSpc>
              <a:spcBef>
                <a:spcPts val="413"/>
              </a:spcBef>
              <a:spcAft>
                <a:spcPts val="0"/>
              </a:spcAft>
              <a:buClr>
                <a:schemeClr val="dk1"/>
              </a:buClr>
              <a:buSzPts val="1488"/>
              <a:buFont typeface="Arial"/>
              <a:buChar char="•"/>
              <a:defRPr sz="1488" b="0" i="0" u="none" strike="noStrike" cap="none">
                <a:solidFill>
                  <a:schemeClr val="dk1"/>
                </a:solidFill>
                <a:latin typeface="Calibri"/>
                <a:ea typeface="Calibri"/>
                <a:cs typeface="Calibri"/>
                <a:sym typeface="Calibri"/>
              </a:defRPr>
            </a:lvl6pPr>
            <a:lvl7pPr marL="2457084" marR="0" lvl="6" indent="-94517" algn="l" rtl="0">
              <a:lnSpc>
                <a:spcPct val="90000"/>
              </a:lnSpc>
              <a:spcBef>
                <a:spcPts val="413"/>
              </a:spcBef>
              <a:spcAft>
                <a:spcPts val="0"/>
              </a:spcAft>
              <a:buClr>
                <a:schemeClr val="dk1"/>
              </a:buClr>
              <a:buSzPts val="1488"/>
              <a:buFont typeface="Arial"/>
              <a:buChar char="•"/>
              <a:defRPr sz="1488" b="0" i="0" u="none" strike="noStrike" cap="none">
                <a:solidFill>
                  <a:schemeClr val="dk1"/>
                </a:solidFill>
                <a:latin typeface="Calibri"/>
                <a:ea typeface="Calibri"/>
                <a:cs typeface="Calibri"/>
                <a:sym typeface="Calibri"/>
              </a:defRPr>
            </a:lvl7pPr>
            <a:lvl8pPr marL="2835097" marR="0" lvl="7" indent="-94517" algn="l" rtl="0">
              <a:lnSpc>
                <a:spcPct val="90000"/>
              </a:lnSpc>
              <a:spcBef>
                <a:spcPts val="413"/>
              </a:spcBef>
              <a:spcAft>
                <a:spcPts val="0"/>
              </a:spcAft>
              <a:buClr>
                <a:schemeClr val="dk1"/>
              </a:buClr>
              <a:buSzPts val="1488"/>
              <a:buFont typeface="Arial"/>
              <a:buChar char="•"/>
              <a:defRPr sz="1488" b="0" i="0" u="none" strike="noStrike" cap="none">
                <a:solidFill>
                  <a:schemeClr val="dk1"/>
                </a:solidFill>
                <a:latin typeface="Calibri"/>
                <a:ea typeface="Calibri"/>
                <a:cs typeface="Calibri"/>
                <a:sym typeface="Calibri"/>
              </a:defRPr>
            </a:lvl8pPr>
            <a:lvl9pPr marL="3213110" marR="0" lvl="8" indent="-94518" algn="l" rtl="0">
              <a:lnSpc>
                <a:spcPct val="90000"/>
              </a:lnSpc>
              <a:spcBef>
                <a:spcPts val="413"/>
              </a:spcBef>
              <a:spcAft>
                <a:spcPts val="0"/>
              </a:spcAft>
              <a:buClr>
                <a:schemeClr val="dk1"/>
              </a:buClr>
              <a:buSzPts val="1488"/>
              <a:buFont typeface="Arial"/>
              <a:buChar char="•"/>
              <a:defRPr sz="1488" b="0" i="0" u="none" strike="noStrike" cap="none">
                <a:solidFill>
                  <a:schemeClr val="dk1"/>
                </a:solidFill>
                <a:latin typeface="Calibri"/>
                <a:ea typeface="Calibri"/>
                <a:cs typeface="Calibri"/>
                <a:sym typeface="Calibri"/>
              </a:defRPr>
            </a:lvl9pPr>
          </a:lstStyle>
          <a:p>
            <a:pPr indent="-189006">
              <a:spcBef>
                <a:spcPts val="0"/>
              </a:spcBef>
            </a:pPr>
            <a:r>
              <a:rPr lang="en-US" dirty="0"/>
              <a:t>Docking of </a:t>
            </a:r>
            <a:r>
              <a:rPr lang="en-US" dirty="0" err="1"/>
              <a:t>eticlopride</a:t>
            </a:r>
            <a:r>
              <a:rPr lang="en-US" dirty="0"/>
              <a:t> (antagonist) to Dopamine Receptor Subtype 3</a:t>
            </a:r>
          </a:p>
          <a:p>
            <a:pPr indent="-336008">
              <a:buFont typeface="Arial"/>
              <a:buNone/>
            </a:pPr>
            <a:endParaRPr lang="en-US" dirty="0"/>
          </a:p>
        </p:txBody>
      </p:sp>
      <p:sp>
        <p:nvSpPr>
          <p:cNvPr id="5" name="Shape 474"/>
          <p:cNvSpPr txBox="1"/>
          <p:nvPr/>
        </p:nvSpPr>
        <p:spPr>
          <a:xfrm>
            <a:off x="239712" y="3017837"/>
            <a:ext cx="3276600" cy="5509200"/>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r>
              <a:rPr lang="en-US" sz="2000" b="1" u="sng" dirty="0">
                <a:solidFill>
                  <a:schemeClr val="dk1"/>
                </a:solidFill>
                <a:latin typeface="Calibri"/>
                <a:ea typeface="Calibri"/>
                <a:cs typeface="Calibri"/>
                <a:sym typeface="Calibri"/>
              </a:rPr>
              <a:t>Crystal Structure</a:t>
            </a:r>
          </a:p>
          <a:p>
            <a:pPr marL="0" marR="0" lvl="0" indent="0" algn="l" rtl="0">
              <a:spcBef>
                <a:spcPts val="0"/>
              </a:spcBef>
              <a:spcAft>
                <a:spcPts val="0"/>
              </a:spcAft>
              <a:buNone/>
            </a:pPr>
            <a:r>
              <a:rPr lang="en-US" sz="2000" dirty="0" err="1">
                <a:solidFill>
                  <a:schemeClr val="dk1"/>
                </a:solidFill>
                <a:latin typeface="Calibri"/>
                <a:ea typeface="Calibri"/>
                <a:cs typeface="Calibri"/>
                <a:sym typeface="Calibri"/>
              </a:rPr>
              <a:t>Chien</a:t>
            </a:r>
            <a:r>
              <a:rPr lang="en-US" sz="2000" dirty="0">
                <a:solidFill>
                  <a:schemeClr val="dk1"/>
                </a:solidFill>
                <a:latin typeface="Calibri"/>
                <a:ea typeface="Calibri"/>
                <a:cs typeface="Calibri"/>
                <a:sym typeface="Calibri"/>
              </a:rPr>
              <a:t>, E. Y. T. et al. Structure of the human dopamine D3 receptor in complex with a D2/D3 selective antagonist. Science 330, 1091–5 (2010)</a:t>
            </a:r>
          </a:p>
          <a:p>
            <a:pPr marL="0" marR="0" lvl="0" indent="0" algn="l" rtl="0">
              <a:spcBef>
                <a:spcPts val="0"/>
              </a:spcBef>
              <a:spcAft>
                <a:spcPts val="0"/>
              </a:spcAft>
              <a:buNone/>
            </a:pPr>
            <a:endParaRPr sz="2000" dirty="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b="1" u="sng" dirty="0">
                <a:solidFill>
                  <a:schemeClr val="dk1"/>
                </a:solidFill>
                <a:latin typeface="Calibri"/>
                <a:ea typeface="Calibri"/>
                <a:cs typeface="Calibri"/>
                <a:sym typeface="Calibri"/>
              </a:rPr>
              <a:t>Community Assessment</a:t>
            </a:r>
          </a:p>
          <a:p>
            <a:pPr marL="0" marR="0" lvl="0" indent="0" algn="l" rtl="0">
              <a:spcBef>
                <a:spcPts val="0"/>
              </a:spcBef>
              <a:spcAft>
                <a:spcPts val="0"/>
              </a:spcAft>
              <a:buNone/>
            </a:pPr>
            <a:r>
              <a:rPr lang="en-US" sz="2000" dirty="0" err="1">
                <a:solidFill>
                  <a:schemeClr val="dk1"/>
                </a:solidFill>
                <a:latin typeface="Calibri"/>
                <a:ea typeface="Calibri"/>
                <a:cs typeface="Calibri"/>
                <a:sym typeface="Calibri"/>
              </a:rPr>
              <a:t>Kufareva</a:t>
            </a:r>
            <a:r>
              <a:rPr lang="en-US" sz="2000" dirty="0">
                <a:solidFill>
                  <a:schemeClr val="dk1"/>
                </a:solidFill>
                <a:latin typeface="Calibri"/>
                <a:ea typeface="Calibri"/>
                <a:cs typeface="Calibri"/>
                <a:sym typeface="Calibri"/>
              </a:rPr>
              <a:t>, I. et al. Status of GPCR modeling and docking as reflected by community-wide GPCR Dock 2010 assessment. Structure 19, 1108–1126 (2011).</a:t>
            </a:r>
          </a:p>
          <a:p>
            <a:pPr marL="0" marR="0" lvl="0" indent="0" algn="l" rtl="0">
              <a:spcBef>
                <a:spcPts val="0"/>
              </a:spcBef>
              <a:spcAft>
                <a:spcPts val="0"/>
              </a:spcAft>
              <a:buNone/>
            </a:pPr>
            <a:endParaRPr sz="1800" b="1" dirty="0">
              <a:solidFill>
                <a:schemeClr val="dk1"/>
              </a:solidFill>
              <a:latin typeface="Arial"/>
              <a:ea typeface="Arial"/>
              <a:cs typeface="Arial"/>
              <a:sym typeface="Aria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pic>
        <p:nvPicPr>
          <p:cNvPr id="6" name="Shape 475"/>
          <p:cNvPicPr preferRelativeResize="0"/>
          <p:nvPr/>
        </p:nvPicPr>
        <p:blipFill rotWithShape="1">
          <a:blip r:embed="rId2">
            <a:alphaModFix/>
          </a:blip>
          <a:srcRect/>
          <a:stretch/>
        </p:blipFill>
        <p:spPr>
          <a:xfrm>
            <a:off x="6183312" y="2408237"/>
            <a:ext cx="3657600" cy="4894118"/>
          </a:xfrm>
          <a:prstGeom prst="rect">
            <a:avLst/>
          </a:prstGeom>
          <a:noFill/>
          <a:ln>
            <a:noFill/>
          </a:ln>
        </p:spPr>
      </p:pic>
      <p:sp>
        <p:nvSpPr>
          <p:cNvPr id="7" name="Shape 476"/>
          <p:cNvSpPr txBox="1"/>
          <p:nvPr/>
        </p:nvSpPr>
        <p:spPr>
          <a:xfrm>
            <a:off x="3363912" y="2713037"/>
            <a:ext cx="3276600" cy="3354765"/>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US" sz="2000" b="1" u="sng">
                <a:solidFill>
                  <a:schemeClr val="dk1"/>
                </a:solidFill>
                <a:latin typeface="Calibri"/>
                <a:ea typeface="Calibri"/>
                <a:cs typeface="Calibri"/>
                <a:sym typeface="Calibri"/>
              </a:rPr>
              <a:t>Rosetta Assessment</a:t>
            </a:r>
          </a:p>
          <a:p>
            <a:pPr marL="0" marR="0" lvl="0" indent="0" algn="l" rtl="0">
              <a:spcBef>
                <a:spcPts val="0"/>
              </a:spcBef>
              <a:spcAft>
                <a:spcPts val="0"/>
              </a:spcAft>
              <a:buNone/>
            </a:pPr>
            <a:r>
              <a:rPr lang="en-US" sz="2000">
                <a:solidFill>
                  <a:schemeClr val="dk1"/>
                </a:solidFill>
                <a:latin typeface="Calibri"/>
                <a:ea typeface="Calibri"/>
                <a:cs typeface="Calibri"/>
                <a:sym typeface="Calibri"/>
              </a:rPr>
              <a:t>Nguyen, E. D. et al. Assessment and challenges of ligand docking into comparative models of g-protein coupled receptors. PLoS One 8, (2013)</a:t>
            </a:r>
          </a:p>
          <a:p>
            <a:pPr marL="0" marR="0" lvl="0" indent="0" algn="l" rtl="0">
              <a:spcBef>
                <a:spcPts val="0"/>
              </a:spcBef>
              <a:spcAft>
                <a:spcPts val="0"/>
              </a:spcAft>
              <a:buNone/>
            </a:pPr>
            <a:endParaRPr sz="1800">
              <a:solidFill>
                <a:schemeClr val="dk1"/>
              </a:solidFill>
              <a:latin typeface="Arial"/>
              <a:ea typeface="Arial"/>
              <a:cs typeface="Arial"/>
              <a:sym typeface="Arial"/>
            </a:endParaRPr>
          </a:p>
          <a:p>
            <a:pPr marL="0" marR="0" lvl="0" indent="0" algn="l" rtl="0">
              <a:spcBef>
                <a:spcPts val="0"/>
              </a:spcBef>
              <a:spcAft>
                <a:spcPts val="0"/>
              </a:spcAft>
              <a:buNone/>
            </a:pPr>
            <a:endParaRPr sz="1800">
              <a:solidFill>
                <a:schemeClr val="dk1"/>
              </a:solidFill>
              <a:latin typeface="Arial"/>
              <a:ea typeface="Arial"/>
              <a:cs typeface="Arial"/>
              <a:sym typeface="Arial"/>
            </a:endParaRPr>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8" name="Shape 477"/>
          <p:cNvSpPr txBox="1"/>
          <p:nvPr/>
        </p:nvSpPr>
        <p:spPr>
          <a:xfrm>
            <a:off x="4202112" y="6359346"/>
            <a:ext cx="2362200" cy="1200329"/>
          </a:xfrm>
          <a:prstGeom prst="rect">
            <a:avLst/>
          </a:prstGeom>
          <a:noFill/>
          <a:ln>
            <a:noFill/>
          </a:ln>
        </p:spPr>
        <p:txBody>
          <a:bodyPr wrap="square" lIns="91425" tIns="45700" rIns="91425" bIns="45700" anchor="t" anchorCtr="0">
            <a:noAutofit/>
          </a:bodyPr>
          <a:lstStyle/>
          <a:p>
            <a:pPr marL="0" marR="0" lvl="0" indent="0" algn="ctr" rtl="0">
              <a:spcBef>
                <a:spcPts val="0"/>
              </a:spcBef>
              <a:spcAft>
                <a:spcPts val="0"/>
              </a:spcAft>
              <a:buNone/>
            </a:pPr>
            <a:r>
              <a:rPr lang="en-US" sz="1800">
                <a:solidFill>
                  <a:schemeClr val="dk1"/>
                </a:solidFill>
                <a:latin typeface="Calibri"/>
                <a:ea typeface="Calibri"/>
                <a:cs typeface="Calibri"/>
                <a:sym typeface="Calibri"/>
              </a:rPr>
              <a:t>Eticlopride, a D2/D3 selective antagonist in complex with D3 Receptor</a:t>
            </a:r>
          </a:p>
        </p:txBody>
      </p:sp>
    </p:spTree>
    <p:extLst>
      <p:ext uri="{BB962C8B-B14F-4D97-AF65-F5344CB8AC3E}">
        <p14:creationId xmlns:p14="http://schemas.microsoft.com/office/powerpoint/2010/main" val="34757155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579" y="190018"/>
            <a:ext cx="8694539" cy="1007244"/>
          </a:xfrm>
        </p:spPr>
        <p:txBody>
          <a:bodyPr/>
          <a:lstStyle/>
          <a:p>
            <a:r>
              <a:rPr lang="en-US" dirty="0"/>
              <a:t>2. </a:t>
            </a:r>
            <a:r>
              <a:rPr lang="en-US" dirty="0" err="1"/>
              <a:t>RosettaLigand</a:t>
            </a:r>
            <a:r>
              <a:rPr lang="en-US" dirty="0"/>
              <a:t> Ensemble</a:t>
            </a:r>
          </a:p>
        </p:txBody>
      </p:sp>
      <p:pic>
        <p:nvPicPr>
          <p:cNvPr id="5" name="Picture 4" descr="ao-2017-02059y_000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5347" y="1007244"/>
            <a:ext cx="5288460" cy="3622498"/>
          </a:xfrm>
          <a:prstGeom prst="rect">
            <a:avLst/>
          </a:prstGeom>
        </p:spPr>
      </p:pic>
      <p:pic>
        <p:nvPicPr>
          <p:cNvPr id="6" name="Picture 5" descr="ao-2017-02059y_000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16026" y="4629742"/>
            <a:ext cx="6187781" cy="2750125"/>
          </a:xfrm>
          <a:prstGeom prst="rect">
            <a:avLst/>
          </a:prstGeom>
        </p:spPr>
      </p:pic>
      <p:sp>
        <p:nvSpPr>
          <p:cNvPr id="7" name="TextBox 6"/>
          <p:cNvSpPr txBox="1"/>
          <p:nvPr/>
        </p:nvSpPr>
        <p:spPr>
          <a:xfrm>
            <a:off x="239579" y="1644201"/>
            <a:ext cx="4097006" cy="3170099"/>
          </a:xfrm>
          <a:prstGeom prst="rect">
            <a:avLst/>
          </a:prstGeom>
          <a:noFill/>
        </p:spPr>
        <p:txBody>
          <a:bodyPr wrap="square" rtlCol="0">
            <a:spAutoFit/>
          </a:bodyPr>
          <a:lstStyle/>
          <a:p>
            <a:pPr marL="342900" indent="-342900">
              <a:buFont typeface="Arial"/>
              <a:buChar char="•"/>
            </a:pPr>
            <a:r>
              <a:rPr lang="en-US" sz="2000" dirty="0">
                <a:latin typeface="Calibri"/>
                <a:cs typeface="Calibri"/>
              </a:rPr>
              <a:t>Docking multiple similar ligand simultaneously improves structure prediction in most test cases</a:t>
            </a:r>
          </a:p>
          <a:p>
            <a:pPr marL="342900" indent="-342900">
              <a:buFont typeface="Arial"/>
              <a:buChar char="•"/>
            </a:pPr>
            <a:r>
              <a:rPr lang="en-US" sz="2000" dirty="0">
                <a:latin typeface="Calibri"/>
                <a:cs typeface="Calibri"/>
              </a:rPr>
              <a:t>*This works because we assume that similar ligands bind in a similar fashion.*</a:t>
            </a:r>
          </a:p>
          <a:p>
            <a:pPr marL="342900" indent="-342900">
              <a:buFont typeface="Arial"/>
              <a:buChar char="•"/>
            </a:pPr>
            <a:r>
              <a:rPr lang="en-US" sz="2000" dirty="0">
                <a:latin typeface="Calibri"/>
                <a:cs typeface="Calibri"/>
              </a:rPr>
              <a:t>Generally used in tandem with SAR studies</a:t>
            </a:r>
          </a:p>
          <a:p>
            <a:endParaRPr lang="en-US" sz="2000" dirty="0">
              <a:latin typeface="Calibri"/>
              <a:cs typeface="Calibri"/>
            </a:endParaRPr>
          </a:p>
        </p:txBody>
      </p:sp>
      <p:sp>
        <p:nvSpPr>
          <p:cNvPr id="8" name="TextBox 7"/>
          <p:cNvSpPr txBox="1"/>
          <p:nvPr/>
        </p:nvSpPr>
        <p:spPr>
          <a:xfrm>
            <a:off x="239579" y="7046662"/>
            <a:ext cx="2238470" cy="307777"/>
          </a:xfrm>
          <a:prstGeom prst="rect">
            <a:avLst/>
          </a:prstGeom>
          <a:noFill/>
        </p:spPr>
        <p:txBody>
          <a:bodyPr wrap="square" rtlCol="0">
            <a:spAutoFit/>
          </a:bodyPr>
          <a:lstStyle/>
          <a:p>
            <a:r>
              <a:rPr lang="en-US" dirty="0"/>
              <a:t>Fu, D. </a:t>
            </a:r>
            <a:r>
              <a:rPr lang="en-US" dirty="0" err="1"/>
              <a:t>Meiler</a:t>
            </a:r>
            <a:r>
              <a:rPr lang="en-US" dirty="0"/>
              <a:t> J. (2018)</a:t>
            </a:r>
          </a:p>
        </p:txBody>
      </p:sp>
    </p:spTree>
    <p:extLst>
      <p:ext uri="{BB962C8B-B14F-4D97-AF65-F5344CB8AC3E}">
        <p14:creationId xmlns:p14="http://schemas.microsoft.com/office/powerpoint/2010/main" val="35570544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482" name="Shape 482"/>
          <p:cNvSpPr txBox="1">
            <a:spLocks noGrp="1"/>
          </p:cNvSpPr>
          <p:nvPr>
            <p:ph type="title"/>
          </p:nvPr>
        </p:nvSpPr>
        <p:spPr>
          <a:xfrm>
            <a:off x="693043" y="402483"/>
            <a:ext cx="8694539" cy="1461188"/>
          </a:xfrm>
          <a:prstGeom prst="rect">
            <a:avLst/>
          </a:prstGeom>
          <a:noFill/>
          <a:ln>
            <a:noFill/>
          </a:ln>
        </p:spPr>
        <p:txBody>
          <a:bodyPr wrap="square" lIns="91425" tIns="45700" rIns="91425" bIns="45700" anchor="ctr" anchorCtr="0">
            <a:noAutofit/>
          </a:bodyPr>
          <a:lstStyle/>
          <a:p>
            <a:pPr marL="0" marR="0" lvl="0" indent="-381000" algn="ctr" rtl="0">
              <a:lnSpc>
                <a:spcPct val="90000"/>
              </a:lnSpc>
              <a:spcBef>
                <a:spcPts val="0"/>
              </a:spcBef>
              <a:buClr>
                <a:schemeClr val="dk1"/>
              </a:buClr>
              <a:buSzPts val="6000"/>
              <a:buFont typeface="Calibri"/>
              <a:buNone/>
            </a:pPr>
            <a:r>
              <a:rPr lang="en-US" sz="6000" b="0" i="0" u="none" strike="noStrike" cap="none">
                <a:solidFill>
                  <a:schemeClr val="dk1"/>
                </a:solidFill>
                <a:latin typeface="Calibri"/>
                <a:ea typeface="Calibri"/>
                <a:cs typeface="Calibri"/>
                <a:sym typeface="Calibri"/>
              </a:rPr>
              <a:t>Let’s get started!</a:t>
            </a:r>
          </a:p>
        </p:txBody>
      </p:sp>
      <p:sp>
        <p:nvSpPr>
          <p:cNvPr id="483" name="Shape 483"/>
          <p:cNvSpPr txBox="1">
            <a:spLocks noGrp="1"/>
          </p:cNvSpPr>
          <p:nvPr>
            <p:ph type="body" idx="1"/>
          </p:nvPr>
        </p:nvSpPr>
        <p:spPr>
          <a:xfrm>
            <a:off x="693043" y="2012414"/>
            <a:ext cx="8694539" cy="4796544"/>
          </a:xfrm>
          <a:prstGeom prst="rect">
            <a:avLst/>
          </a:prstGeom>
          <a:noFill/>
          <a:ln>
            <a:noFill/>
          </a:ln>
        </p:spPr>
        <p:txBody>
          <a:bodyPr wrap="square" lIns="91425" tIns="45700" rIns="91425" bIns="45700" anchor="t" anchorCtr="0">
            <a:noAutofit/>
          </a:bodyPr>
          <a:lstStyle/>
          <a:p>
            <a:pPr marL="0" marR="0" lvl="0" indent="-228600" algn="l" rtl="0">
              <a:lnSpc>
                <a:spcPct val="90000"/>
              </a:lnSpc>
              <a:spcBef>
                <a:spcPts val="0"/>
              </a:spcBef>
              <a:spcAft>
                <a:spcPts val="0"/>
              </a:spcAft>
              <a:buClr>
                <a:schemeClr val="dk1"/>
              </a:buClr>
              <a:buSzPts val="3600"/>
              <a:buFont typeface="Arial"/>
              <a:buNone/>
            </a:pPr>
            <a:r>
              <a:rPr lang="en-US" sz="3600" b="0" i="0" u="none" strike="noStrike" cap="none" dirty="0">
                <a:solidFill>
                  <a:schemeClr val="dk1"/>
                </a:solidFill>
                <a:latin typeface="Calibri"/>
                <a:ea typeface="Calibri"/>
                <a:cs typeface="Calibri"/>
                <a:sym typeface="Calibri"/>
              </a:rPr>
              <a:t>~/</a:t>
            </a:r>
            <a:r>
              <a:rPr lang="en-US" sz="3600" b="0" i="0" u="none" strike="noStrike" cap="none" dirty="0" err="1">
                <a:solidFill>
                  <a:schemeClr val="dk1"/>
                </a:solidFill>
                <a:latin typeface="Calibri"/>
                <a:ea typeface="Calibri"/>
                <a:cs typeface="Calibri"/>
                <a:sym typeface="Calibri"/>
              </a:rPr>
              <a:t>rosetta_workshop</a:t>
            </a:r>
            <a:r>
              <a:rPr lang="en-US" sz="3600" b="0" i="0" u="none" strike="noStrike" cap="none" dirty="0">
                <a:solidFill>
                  <a:schemeClr val="dk1"/>
                </a:solidFill>
                <a:latin typeface="Calibri"/>
                <a:ea typeface="Calibri"/>
                <a:cs typeface="Calibri"/>
                <a:sym typeface="Calibri"/>
              </a:rPr>
              <a:t>/</a:t>
            </a:r>
            <a:r>
              <a:rPr lang="en-US" sz="3600" b="0" i="0" u="none" strike="noStrike" cap="none" dirty="0" err="1">
                <a:solidFill>
                  <a:schemeClr val="dk1"/>
                </a:solidFill>
                <a:latin typeface="Calibri"/>
                <a:ea typeface="Calibri"/>
                <a:cs typeface="Calibri"/>
                <a:sym typeface="Calibri"/>
              </a:rPr>
              <a:t>ligand_docking</a:t>
            </a:r>
            <a:r>
              <a:rPr lang="en-US" sz="3600" dirty="0"/>
              <a:t>/</a:t>
            </a:r>
          </a:p>
          <a:p>
            <a:pPr marL="0" marR="0" lvl="0" indent="-228600" algn="l" rtl="0">
              <a:lnSpc>
                <a:spcPct val="90000"/>
              </a:lnSpc>
              <a:spcBef>
                <a:spcPts val="0"/>
              </a:spcBef>
              <a:spcAft>
                <a:spcPts val="0"/>
              </a:spcAft>
              <a:buClr>
                <a:schemeClr val="dk1"/>
              </a:buClr>
              <a:buSzPts val="3600"/>
              <a:buFont typeface="Arial"/>
              <a:buNone/>
            </a:pPr>
            <a:endParaRPr lang="en-US" sz="3600" b="0" i="0" u="none" strike="noStrike" cap="none" dirty="0">
              <a:solidFill>
                <a:schemeClr val="dk1"/>
              </a:solidFill>
              <a:latin typeface="Calibri"/>
              <a:ea typeface="Calibri"/>
              <a:cs typeface="Calibri"/>
              <a:sym typeface="Calibri"/>
            </a:endParaRPr>
          </a:p>
          <a:p>
            <a:pPr marL="0" marR="0" lvl="0" indent="-228600" algn="l" rtl="0">
              <a:lnSpc>
                <a:spcPct val="90000"/>
              </a:lnSpc>
              <a:spcBef>
                <a:spcPts val="0"/>
              </a:spcBef>
              <a:spcAft>
                <a:spcPts val="0"/>
              </a:spcAft>
              <a:buClr>
                <a:schemeClr val="dk1"/>
              </a:buClr>
              <a:buSzPts val="3600"/>
              <a:buFont typeface="Arial"/>
              <a:buNone/>
            </a:pPr>
            <a:r>
              <a:rPr lang="en-US" sz="3600" dirty="0"/>
              <a:t>Start with 1_vanilla_docking</a:t>
            </a:r>
          </a:p>
          <a:p>
            <a:pPr marL="0" marR="0" lvl="0" indent="-228600" algn="l" rtl="0">
              <a:lnSpc>
                <a:spcPct val="90000"/>
              </a:lnSpc>
              <a:spcBef>
                <a:spcPts val="0"/>
              </a:spcBef>
              <a:spcAft>
                <a:spcPts val="0"/>
              </a:spcAft>
              <a:buClr>
                <a:schemeClr val="dk1"/>
              </a:buClr>
              <a:buSzPts val="3600"/>
              <a:buFont typeface="Arial"/>
              <a:buNone/>
            </a:pPr>
            <a:endParaRPr lang="en-US" sz="3600" b="0" i="0" u="none" strike="noStrike" cap="none" dirty="0">
              <a:solidFill>
                <a:schemeClr val="dk1"/>
              </a:solidFill>
              <a:latin typeface="Calibri"/>
              <a:ea typeface="Calibri"/>
              <a:cs typeface="Calibri"/>
              <a:sym typeface="Calibri"/>
            </a:endParaRPr>
          </a:p>
          <a:p>
            <a:pPr marL="0" marR="0" lvl="0" indent="-228600" algn="l" rtl="0">
              <a:lnSpc>
                <a:spcPct val="90000"/>
              </a:lnSpc>
              <a:spcBef>
                <a:spcPts val="0"/>
              </a:spcBef>
              <a:spcAft>
                <a:spcPts val="0"/>
              </a:spcAft>
              <a:buClr>
                <a:schemeClr val="dk1"/>
              </a:buClr>
              <a:buSzPts val="3600"/>
              <a:buFont typeface="Arial"/>
              <a:buNone/>
            </a:pPr>
            <a:r>
              <a:rPr lang="en-US" sz="3600" dirty="0"/>
              <a:t>Time permitting, then work on 2_Ensemble_docking. </a:t>
            </a:r>
          </a:p>
          <a:p>
            <a:pPr marL="0" marR="0" lvl="0" indent="-228600" algn="l" rtl="0">
              <a:lnSpc>
                <a:spcPct val="90000"/>
              </a:lnSpc>
              <a:spcBef>
                <a:spcPts val="0"/>
              </a:spcBef>
              <a:spcAft>
                <a:spcPts val="0"/>
              </a:spcAft>
              <a:buClr>
                <a:schemeClr val="dk1"/>
              </a:buClr>
              <a:buSzPts val="3600"/>
              <a:buFont typeface="Arial"/>
              <a:buNone/>
            </a:pPr>
            <a:endParaRPr lang="en-US" sz="3600" b="0" i="0" u="none" strike="noStrike" cap="none" dirty="0">
              <a:solidFill>
                <a:schemeClr val="dk1"/>
              </a:solidFill>
              <a:latin typeface="Calibri"/>
              <a:ea typeface="Calibri"/>
              <a:cs typeface="Calibri"/>
              <a:sym typeface="Calibri"/>
            </a:endParaRPr>
          </a:p>
          <a:p>
            <a:pPr marL="0" marR="0" lvl="0" indent="-228600" algn="l" rtl="0">
              <a:lnSpc>
                <a:spcPct val="90000"/>
              </a:lnSpc>
              <a:spcBef>
                <a:spcPts val="0"/>
              </a:spcBef>
              <a:spcAft>
                <a:spcPts val="0"/>
              </a:spcAft>
              <a:buClr>
                <a:schemeClr val="dk1"/>
              </a:buClr>
              <a:buSzPts val="3600"/>
              <a:buFont typeface="Arial"/>
              <a:buNone/>
            </a:pPr>
            <a:endParaRPr sz="1984" b="0" i="0" u="none" strike="noStrike" cap="none" dirty="0">
              <a:solidFill>
                <a:schemeClr val="dk1"/>
              </a:solidFill>
              <a:latin typeface="Calibri"/>
              <a:ea typeface="Calibri"/>
              <a:cs typeface="Calibri"/>
              <a:sym typeface="Calibri"/>
            </a:endParaRPr>
          </a:p>
          <a:p>
            <a:pPr marL="378013" marR="0" lvl="1" indent="-125984" algn="l" rtl="0">
              <a:lnSpc>
                <a:spcPct val="90000"/>
              </a:lnSpc>
              <a:spcBef>
                <a:spcPts val="413"/>
              </a:spcBef>
              <a:buClr>
                <a:schemeClr val="dk1"/>
              </a:buClr>
              <a:buSzPts val="1984"/>
              <a:buFont typeface="Arial"/>
              <a:buNone/>
            </a:pPr>
            <a:endParaRPr sz="1984"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0" name="Shape 110" descr="HIV PR1.bmp"/>
          <p:cNvPicPr preferRelativeResize="0"/>
          <p:nvPr/>
        </p:nvPicPr>
        <p:blipFill rotWithShape="1">
          <a:blip r:embed="rId3">
            <a:alphaModFix/>
          </a:blip>
          <a:srcRect/>
          <a:stretch/>
        </p:blipFill>
        <p:spPr>
          <a:xfrm>
            <a:off x="5240170" y="2006242"/>
            <a:ext cx="4840455" cy="3514725"/>
          </a:xfrm>
          <a:prstGeom prst="rect">
            <a:avLst/>
          </a:prstGeom>
          <a:noFill/>
          <a:ln>
            <a:noFill/>
          </a:ln>
        </p:spPr>
      </p:pic>
      <p:sp>
        <p:nvSpPr>
          <p:cNvPr id="111" name="Shape 111"/>
          <p:cNvSpPr txBox="1">
            <a:spLocks noGrp="1"/>
          </p:cNvSpPr>
          <p:nvPr>
            <p:ph type="title"/>
          </p:nvPr>
        </p:nvSpPr>
        <p:spPr>
          <a:xfrm>
            <a:off x="693043" y="261249"/>
            <a:ext cx="8694539" cy="1461188"/>
          </a:xfrm>
          <a:prstGeom prst="rect">
            <a:avLst/>
          </a:prstGeom>
          <a:noFill/>
          <a:ln>
            <a:noFill/>
          </a:ln>
        </p:spPr>
        <p:txBody>
          <a:bodyPr wrap="square" lIns="91425" tIns="45700" rIns="91425" bIns="45700" anchor="ctr" anchorCtr="0">
            <a:noAutofit/>
          </a:bodyPr>
          <a:lstStyle/>
          <a:p>
            <a:pPr marL="0" marR="0" lvl="0" indent="-381000" algn="ctr" rtl="0">
              <a:lnSpc>
                <a:spcPct val="90000"/>
              </a:lnSpc>
              <a:spcBef>
                <a:spcPts val="0"/>
              </a:spcBef>
              <a:buClr>
                <a:schemeClr val="dk1"/>
              </a:buClr>
              <a:buSzPts val="6000"/>
              <a:buFont typeface="Calibri"/>
              <a:buNone/>
            </a:pPr>
            <a:r>
              <a:rPr lang="en-US" sz="6000" b="0" i="0" u="none" strike="noStrike" cap="none">
                <a:solidFill>
                  <a:schemeClr val="dk1"/>
                </a:solidFill>
                <a:latin typeface="Calibri"/>
                <a:ea typeface="Calibri"/>
                <a:cs typeface="Calibri"/>
                <a:sym typeface="Calibri"/>
              </a:rPr>
              <a:t>RosettaLigand History</a:t>
            </a:r>
          </a:p>
        </p:txBody>
      </p:sp>
      <p:sp>
        <p:nvSpPr>
          <p:cNvPr id="112" name="Shape 112"/>
          <p:cNvSpPr txBox="1">
            <a:spLocks noGrp="1"/>
          </p:cNvSpPr>
          <p:nvPr>
            <p:ph type="body" idx="1"/>
          </p:nvPr>
        </p:nvSpPr>
        <p:spPr>
          <a:xfrm>
            <a:off x="544512" y="1798637"/>
            <a:ext cx="5334000" cy="5521324"/>
          </a:xfrm>
          <a:prstGeom prst="rect">
            <a:avLst/>
          </a:prstGeom>
          <a:noFill/>
          <a:ln>
            <a:noFill/>
          </a:ln>
        </p:spPr>
        <p:txBody>
          <a:bodyPr wrap="square" lIns="91425" tIns="45700" rIns="91425" bIns="45700" anchor="t" anchorCtr="0">
            <a:noAutofit/>
          </a:bodyPr>
          <a:lstStyle/>
          <a:p>
            <a:pPr marL="0" marR="0" lvl="0" indent="-190500" algn="l" rtl="0">
              <a:lnSpc>
                <a:spcPct val="90000"/>
              </a:lnSpc>
              <a:spcBef>
                <a:spcPts val="0"/>
              </a:spcBef>
              <a:spcAft>
                <a:spcPts val="0"/>
              </a:spcAft>
              <a:buClr>
                <a:schemeClr val="dk1"/>
              </a:buClr>
              <a:buSzPts val="3000"/>
              <a:buFont typeface="Arial"/>
              <a:buNone/>
            </a:pPr>
            <a:r>
              <a:rPr lang="en-US" sz="3000" b="0" i="0" u="none" strike="noStrike" cap="none" dirty="0" err="1">
                <a:solidFill>
                  <a:schemeClr val="dk1"/>
                </a:solidFill>
                <a:latin typeface="Calibri"/>
                <a:ea typeface="Calibri"/>
                <a:cs typeface="Calibri"/>
                <a:sym typeface="Calibri"/>
              </a:rPr>
              <a:t>Meiler</a:t>
            </a:r>
            <a:r>
              <a:rPr lang="en-US" sz="3000" b="0" i="0" u="none" strike="noStrike" cap="none" dirty="0">
                <a:solidFill>
                  <a:schemeClr val="dk1"/>
                </a:solidFill>
                <a:latin typeface="Calibri"/>
                <a:ea typeface="Calibri"/>
                <a:cs typeface="Calibri"/>
                <a:sym typeface="Calibri"/>
              </a:rPr>
              <a:t> and Baker 2006 </a:t>
            </a:r>
          </a:p>
          <a:p>
            <a:pPr marL="378013" marR="0" lvl="1" indent="-125984" algn="l" rtl="0">
              <a:lnSpc>
                <a:spcPct val="90000"/>
              </a:lnSpc>
              <a:spcBef>
                <a:spcPts val="413"/>
              </a:spcBef>
              <a:spcAft>
                <a:spcPts val="0"/>
              </a:spcAft>
              <a:buClr>
                <a:schemeClr val="dk1"/>
              </a:buClr>
              <a:buSzPts val="1984"/>
              <a:buFont typeface="Arial"/>
              <a:buNone/>
            </a:pPr>
            <a:r>
              <a:rPr lang="en-US" sz="1984" b="0" i="0" u="none" strike="noStrike" cap="none" dirty="0">
                <a:solidFill>
                  <a:schemeClr val="dk1"/>
                </a:solidFill>
                <a:latin typeface="Calibri"/>
                <a:ea typeface="Calibri"/>
                <a:cs typeface="Calibri"/>
                <a:sym typeface="Calibri"/>
              </a:rPr>
              <a:t>Protein and ligand ensembles</a:t>
            </a:r>
          </a:p>
          <a:p>
            <a:pPr marL="378013" marR="0" lvl="1" indent="-125984" algn="l" rtl="0">
              <a:lnSpc>
                <a:spcPct val="90000"/>
              </a:lnSpc>
              <a:spcBef>
                <a:spcPts val="413"/>
              </a:spcBef>
              <a:spcAft>
                <a:spcPts val="0"/>
              </a:spcAft>
              <a:buClr>
                <a:schemeClr val="dk1"/>
              </a:buClr>
              <a:buSzPts val="1984"/>
              <a:buFont typeface="Arial"/>
              <a:buNone/>
            </a:pPr>
            <a:r>
              <a:rPr lang="en-US" sz="1984" b="0" i="0" u="none" strike="noStrike" cap="none" dirty="0">
                <a:solidFill>
                  <a:schemeClr val="dk1"/>
                </a:solidFill>
                <a:latin typeface="Calibri"/>
                <a:ea typeface="Calibri"/>
                <a:cs typeface="Calibri"/>
                <a:sym typeface="Calibri"/>
              </a:rPr>
              <a:t>Side chain flexibility</a:t>
            </a:r>
            <a:endParaRPr sz="1984" b="0" i="0" u="none" strike="noStrike" cap="none" dirty="0">
              <a:solidFill>
                <a:schemeClr val="dk1"/>
              </a:solidFill>
              <a:latin typeface="Calibri"/>
              <a:ea typeface="Calibri"/>
              <a:cs typeface="Calibri"/>
              <a:sym typeface="Calibri"/>
            </a:endParaRPr>
          </a:p>
          <a:p>
            <a:pPr marL="0" marR="0" lvl="0" indent="-190500" algn="l" rtl="0">
              <a:lnSpc>
                <a:spcPct val="90000"/>
              </a:lnSpc>
              <a:spcBef>
                <a:spcPts val="827"/>
              </a:spcBef>
              <a:spcAft>
                <a:spcPts val="0"/>
              </a:spcAft>
              <a:buClr>
                <a:schemeClr val="dk1"/>
              </a:buClr>
              <a:buSzPts val="3000"/>
              <a:buFont typeface="Arial"/>
              <a:buNone/>
            </a:pPr>
            <a:r>
              <a:rPr lang="en-US" sz="3000" b="0" i="0" u="none" strike="noStrike" cap="none" dirty="0">
                <a:solidFill>
                  <a:schemeClr val="dk1"/>
                </a:solidFill>
                <a:latin typeface="Calibri"/>
                <a:ea typeface="Calibri"/>
                <a:cs typeface="Calibri"/>
                <a:sym typeface="Calibri"/>
              </a:rPr>
              <a:t>Davis and Baker 2009</a:t>
            </a:r>
          </a:p>
          <a:p>
            <a:pPr marL="378013" marR="0" lvl="1" indent="-125984" algn="l" rtl="0">
              <a:lnSpc>
                <a:spcPct val="90000"/>
              </a:lnSpc>
              <a:spcBef>
                <a:spcPts val="413"/>
              </a:spcBef>
              <a:spcAft>
                <a:spcPts val="0"/>
              </a:spcAft>
              <a:buClr>
                <a:schemeClr val="dk1"/>
              </a:buClr>
              <a:buSzPts val="1984"/>
              <a:buFont typeface="Arial"/>
              <a:buNone/>
            </a:pPr>
            <a:r>
              <a:rPr lang="en-US" sz="1984" b="0" i="0" u="none" strike="noStrike" cap="none" dirty="0">
                <a:solidFill>
                  <a:schemeClr val="dk1"/>
                </a:solidFill>
                <a:latin typeface="Calibri"/>
                <a:ea typeface="Calibri"/>
                <a:cs typeface="Calibri"/>
                <a:sym typeface="Calibri"/>
              </a:rPr>
              <a:t>Backbone flexibility near binding site</a:t>
            </a:r>
            <a:endParaRPr sz="1984" b="0" i="0" u="none" strike="noStrike" cap="none" dirty="0">
              <a:solidFill>
                <a:schemeClr val="dk1"/>
              </a:solidFill>
              <a:latin typeface="Calibri"/>
              <a:ea typeface="Calibri"/>
              <a:cs typeface="Calibri"/>
              <a:sym typeface="Calibri"/>
            </a:endParaRPr>
          </a:p>
          <a:p>
            <a:pPr marL="0" marR="0" lvl="0" indent="-190500" algn="l" rtl="0">
              <a:lnSpc>
                <a:spcPct val="90000"/>
              </a:lnSpc>
              <a:spcBef>
                <a:spcPts val="827"/>
              </a:spcBef>
              <a:spcAft>
                <a:spcPts val="0"/>
              </a:spcAft>
              <a:buClr>
                <a:schemeClr val="dk1"/>
              </a:buClr>
              <a:buSzPts val="3000"/>
              <a:buFont typeface="Arial"/>
              <a:buNone/>
            </a:pPr>
            <a:r>
              <a:rPr lang="en-US" sz="3000" b="0" i="0" u="none" strike="noStrike" cap="none" dirty="0">
                <a:solidFill>
                  <a:schemeClr val="dk1"/>
                </a:solidFill>
                <a:latin typeface="Calibri"/>
                <a:ea typeface="Calibri"/>
                <a:cs typeface="Calibri"/>
                <a:sym typeface="Calibri"/>
              </a:rPr>
              <a:t>Lemmon and </a:t>
            </a:r>
            <a:r>
              <a:rPr lang="en-US" sz="3000" b="0" i="0" u="none" strike="noStrike" cap="none" dirty="0" err="1">
                <a:solidFill>
                  <a:schemeClr val="dk1"/>
                </a:solidFill>
                <a:latin typeface="Calibri"/>
                <a:ea typeface="Calibri"/>
                <a:cs typeface="Calibri"/>
                <a:sym typeface="Calibri"/>
              </a:rPr>
              <a:t>Meiler</a:t>
            </a:r>
            <a:r>
              <a:rPr lang="en-US" sz="3000" b="0" i="0" u="none" strike="noStrike" cap="none" dirty="0">
                <a:solidFill>
                  <a:schemeClr val="dk1"/>
                </a:solidFill>
                <a:latin typeface="Calibri"/>
                <a:ea typeface="Calibri"/>
                <a:cs typeface="Calibri"/>
                <a:sym typeface="Calibri"/>
              </a:rPr>
              <a:t> 2012</a:t>
            </a:r>
          </a:p>
          <a:p>
            <a:pPr marL="378013" marR="0" lvl="1" indent="-125984" algn="l" rtl="0">
              <a:lnSpc>
                <a:spcPct val="90000"/>
              </a:lnSpc>
              <a:spcBef>
                <a:spcPts val="413"/>
              </a:spcBef>
              <a:spcAft>
                <a:spcPts val="0"/>
              </a:spcAft>
              <a:buClr>
                <a:schemeClr val="dk1"/>
              </a:buClr>
              <a:buSzPts val="1984"/>
              <a:buFont typeface="Arial"/>
              <a:buNone/>
            </a:pPr>
            <a:r>
              <a:rPr lang="en-US" sz="1984" b="0" i="0" u="none" strike="noStrike" cap="none" dirty="0">
                <a:solidFill>
                  <a:schemeClr val="dk1"/>
                </a:solidFill>
                <a:latin typeface="Calibri"/>
                <a:ea typeface="Calibri"/>
                <a:cs typeface="Calibri"/>
                <a:sym typeface="Calibri"/>
              </a:rPr>
              <a:t>XML Scripts</a:t>
            </a:r>
            <a:endParaRPr sz="1984" b="0" i="0" u="none" strike="noStrike" cap="none" dirty="0">
              <a:solidFill>
                <a:schemeClr val="dk1"/>
              </a:solidFill>
              <a:latin typeface="Calibri"/>
              <a:ea typeface="Calibri"/>
              <a:cs typeface="Calibri"/>
              <a:sym typeface="Calibri"/>
            </a:endParaRPr>
          </a:p>
          <a:p>
            <a:pPr marL="0" marR="0" lvl="0" indent="-190500" algn="l" rtl="0">
              <a:lnSpc>
                <a:spcPct val="90000"/>
              </a:lnSpc>
              <a:spcBef>
                <a:spcPts val="827"/>
              </a:spcBef>
              <a:spcAft>
                <a:spcPts val="0"/>
              </a:spcAft>
              <a:buClr>
                <a:schemeClr val="dk1"/>
              </a:buClr>
              <a:buSzPts val="3000"/>
              <a:buFont typeface="Arial"/>
              <a:buNone/>
            </a:pPr>
            <a:r>
              <a:rPr lang="en-US" sz="3000" b="0" i="0" u="none" strike="noStrike" cap="none" dirty="0">
                <a:solidFill>
                  <a:schemeClr val="dk1"/>
                </a:solidFill>
                <a:latin typeface="Calibri"/>
                <a:ea typeface="Calibri"/>
                <a:cs typeface="Calibri"/>
                <a:sym typeface="Calibri"/>
              </a:rPr>
              <a:t>Deluca and </a:t>
            </a:r>
            <a:r>
              <a:rPr lang="en-US" sz="3000" b="0" i="0" u="none" strike="noStrike" cap="none" dirty="0" err="1">
                <a:solidFill>
                  <a:schemeClr val="dk1"/>
                </a:solidFill>
                <a:latin typeface="Calibri"/>
                <a:ea typeface="Calibri"/>
                <a:cs typeface="Calibri"/>
                <a:sym typeface="Calibri"/>
              </a:rPr>
              <a:t>Meiler</a:t>
            </a:r>
            <a:r>
              <a:rPr lang="en-US" sz="3000" b="0" i="0" u="none" strike="noStrike" cap="none" dirty="0">
                <a:solidFill>
                  <a:schemeClr val="dk1"/>
                </a:solidFill>
                <a:latin typeface="Calibri"/>
                <a:ea typeface="Calibri"/>
                <a:cs typeface="Calibri"/>
                <a:sym typeface="Calibri"/>
              </a:rPr>
              <a:t> 2015</a:t>
            </a:r>
          </a:p>
          <a:p>
            <a:pPr marL="378013" marR="0" lvl="1" indent="-127000" algn="l" rtl="0">
              <a:lnSpc>
                <a:spcPct val="90000"/>
              </a:lnSpc>
              <a:spcBef>
                <a:spcPts val="413"/>
              </a:spcBef>
              <a:spcAft>
                <a:spcPts val="0"/>
              </a:spcAft>
              <a:buClr>
                <a:schemeClr val="dk1"/>
              </a:buClr>
              <a:buSzPts val="2000"/>
              <a:buFont typeface="Arial"/>
              <a:buNone/>
            </a:pPr>
            <a:r>
              <a:rPr lang="en-US" sz="2000" b="0" i="0" u="none" strike="noStrike" cap="none" dirty="0">
                <a:solidFill>
                  <a:schemeClr val="dk1"/>
                </a:solidFill>
                <a:latin typeface="Calibri"/>
                <a:ea typeface="Calibri"/>
                <a:cs typeface="Calibri"/>
                <a:sym typeface="Calibri"/>
              </a:rPr>
              <a:t>High throughput screening and improved low resolution sampling</a:t>
            </a:r>
          </a:p>
          <a:p>
            <a:pPr marL="0" lvl="0" indent="-190500">
              <a:buSzPts val="3000"/>
              <a:buNone/>
            </a:pPr>
            <a:r>
              <a:rPr lang="en-US" sz="3000" dirty="0"/>
              <a:t>Fu and </a:t>
            </a:r>
            <a:r>
              <a:rPr lang="en-US" sz="3000" dirty="0" err="1"/>
              <a:t>Meiler</a:t>
            </a:r>
            <a:r>
              <a:rPr lang="en-US" sz="3000" dirty="0"/>
              <a:t> 2018</a:t>
            </a:r>
          </a:p>
          <a:p>
            <a:pPr marL="378013" lvl="1" indent="-127000">
              <a:buSzPts val="2000"/>
              <a:buNone/>
            </a:pPr>
            <a:r>
              <a:rPr lang="en-US" sz="2000" dirty="0" err="1"/>
              <a:t>RosettaLigand</a:t>
            </a:r>
            <a:r>
              <a:rPr lang="en-US" sz="2000" dirty="0"/>
              <a:t> Ensemble</a:t>
            </a:r>
          </a:p>
          <a:p>
            <a:pPr marL="378013" marR="0" lvl="1" indent="-125984" algn="l" rtl="0">
              <a:lnSpc>
                <a:spcPct val="90000"/>
              </a:lnSpc>
              <a:spcBef>
                <a:spcPts val="413"/>
              </a:spcBef>
              <a:buClr>
                <a:schemeClr val="dk1"/>
              </a:buClr>
              <a:buSzPts val="1984"/>
              <a:buFont typeface="Arial"/>
              <a:buNone/>
            </a:pPr>
            <a:endParaRPr sz="1984" b="0" i="0" u="none" strike="noStrike" cap="none" dirty="0">
              <a:solidFill>
                <a:schemeClr val="dk1"/>
              </a:solidFill>
              <a:latin typeface="Calibri"/>
              <a:ea typeface="Calibri"/>
              <a:cs typeface="Calibri"/>
              <a:sym typeface="Calibri"/>
            </a:endParaRPr>
          </a:p>
        </p:txBody>
      </p:sp>
      <p:sp>
        <p:nvSpPr>
          <p:cNvPr id="113" name="Shape 113"/>
          <p:cNvSpPr txBox="1"/>
          <p:nvPr/>
        </p:nvSpPr>
        <p:spPr>
          <a:xfrm>
            <a:off x="6183312" y="5990015"/>
            <a:ext cx="3124200" cy="1200329"/>
          </a:xfrm>
          <a:prstGeom prst="rect">
            <a:avLst/>
          </a:prstGeom>
          <a:noFill/>
          <a:ln>
            <a:noFill/>
          </a:ln>
        </p:spPr>
        <p:txBody>
          <a:bodyPr wrap="square" lIns="91425" tIns="45700" rIns="91425" bIns="45700" anchor="t" anchorCtr="0">
            <a:noAutofit/>
          </a:bodyPr>
          <a:lstStyle/>
          <a:p>
            <a:pPr marL="0" marR="0" lvl="0" indent="0" algn="ctr" rtl="0">
              <a:spcBef>
                <a:spcPts val="0"/>
              </a:spcBef>
              <a:spcAft>
                <a:spcPts val="0"/>
              </a:spcAft>
              <a:buNone/>
            </a:pPr>
            <a:r>
              <a:rPr lang="en-US" sz="1200">
                <a:solidFill>
                  <a:schemeClr val="dk1"/>
                </a:solidFill>
                <a:latin typeface="Arial"/>
                <a:ea typeface="Arial"/>
                <a:cs typeface="Arial"/>
                <a:sym typeface="Arial"/>
              </a:rPr>
              <a:t>HIV-1 PR homodimer (green/wheat) with acetylpepstatin (yellow) in binding site (red) </a:t>
            </a:r>
          </a:p>
          <a:p>
            <a:pPr marL="0" marR="0" lvl="0" indent="0" algn="ctr" rtl="0">
              <a:spcBef>
                <a:spcPts val="0"/>
              </a:spcBef>
              <a:spcAft>
                <a:spcPts val="0"/>
              </a:spcAft>
              <a:buNone/>
            </a:pPr>
            <a:endParaRPr sz="1200">
              <a:solidFill>
                <a:schemeClr val="dk1"/>
              </a:solidFill>
              <a:latin typeface="Arial"/>
              <a:ea typeface="Arial"/>
              <a:cs typeface="Arial"/>
              <a:sym typeface="Arial"/>
            </a:endParaRPr>
          </a:p>
          <a:p>
            <a:pPr marL="0" marR="0" lvl="0" indent="0" algn="ctr" rtl="0">
              <a:spcBef>
                <a:spcPts val="0"/>
              </a:spcBef>
              <a:spcAft>
                <a:spcPts val="0"/>
              </a:spcAft>
              <a:buNone/>
            </a:pPr>
            <a:r>
              <a:rPr lang="en-US" sz="1200">
                <a:solidFill>
                  <a:schemeClr val="dk1"/>
                </a:solidFill>
                <a:latin typeface="Arial"/>
                <a:ea typeface="Arial"/>
                <a:cs typeface="Arial"/>
                <a:sym typeface="Arial"/>
              </a:rPr>
              <a:t>G. Lemmon et. al. </a:t>
            </a:r>
            <a:r>
              <a:rPr lang="en-US" sz="1200" i="1">
                <a:solidFill>
                  <a:schemeClr val="dk1"/>
                </a:solidFill>
                <a:latin typeface="Arial"/>
                <a:ea typeface="Arial"/>
                <a:cs typeface="Arial"/>
                <a:sym typeface="Arial"/>
              </a:rPr>
              <a:t>Chemical biology &amp; drug design</a:t>
            </a:r>
            <a:r>
              <a:rPr lang="en-US" sz="1200">
                <a:solidFill>
                  <a:schemeClr val="dk1"/>
                </a:solidFill>
                <a:latin typeface="Arial"/>
                <a:ea typeface="Arial"/>
                <a:cs typeface="Arial"/>
                <a:sym typeface="Arial"/>
              </a:rPr>
              <a:t> (2012).</a:t>
            </a:r>
          </a:p>
          <a:p>
            <a:pPr marL="0" marR="0" lvl="0" indent="0" algn="ctr" rtl="0">
              <a:spcBef>
                <a:spcPts val="0"/>
              </a:spcBef>
              <a:spcAft>
                <a:spcPts val="0"/>
              </a:spcAft>
              <a:buNone/>
            </a:pPr>
            <a:endParaRPr sz="1200">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675401" y="274637"/>
            <a:ext cx="8988557" cy="1461188"/>
          </a:xfrm>
          <a:prstGeom prst="rect">
            <a:avLst/>
          </a:prstGeom>
          <a:noFill/>
          <a:ln>
            <a:noFill/>
          </a:ln>
        </p:spPr>
        <p:txBody>
          <a:bodyPr wrap="square" lIns="91425" tIns="45700" rIns="91425" bIns="45700" anchor="ctr" anchorCtr="0">
            <a:noAutofit/>
          </a:bodyPr>
          <a:lstStyle/>
          <a:p>
            <a:pPr marL="0" marR="0" lvl="0" indent="-285750" algn="ctr" rtl="0">
              <a:lnSpc>
                <a:spcPct val="90000"/>
              </a:lnSpc>
              <a:spcBef>
                <a:spcPts val="0"/>
              </a:spcBef>
              <a:buClr>
                <a:schemeClr val="dk1"/>
              </a:buClr>
              <a:buSzPts val="4500"/>
              <a:buFont typeface="Calibri"/>
              <a:buNone/>
            </a:pPr>
            <a:r>
              <a:rPr lang="en-US" sz="4500" b="0" i="0" u="none" strike="noStrike" cap="none">
                <a:solidFill>
                  <a:schemeClr val="dk1"/>
                </a:solidFill>
                <a:latin typeface="Calibri"/>
                <a:ea typeface="Calibri"/>
                <a:cs typeface="Calibri"/>
                <a:sym typeface="Calibri"/>
              </a:rPr>
              <a:t>When is RosettaLigand likely to work?</a:t>
            </a:r>
          </a:p>
        </p:txBody>
      </p:sp>
      <p:sp>
        <p:nvSpPr>
          <p:cNvPr id="120" name="Shape 120"/>
          <p:cNvSpPr txBox="1">
            <a:spLocks noGrp="1"/>
          </p:cNvSpPr>
          <p:nvPr>
            <p:ph type="body" idx="1"/>
          </p:nvPr>
        </p:nvSpPr>
        <p:spPr>
          <a:xfrm>
            <a:off x="675401" y="2283433"/>
            <a:ext cx="8988557" cy="4087204"/>
          </a:xfrm>
          <a:prstGeom prst="rect">
            <a:avLst/>
          </a:prstGeom>
          <a:noFill/>
          <a:ln>
            <a:noFill/>
          </a:ln>
        </p:spPr>
        <p:txBody>
          <a:bodyPr wrap="square" lIns="91425" tIns="45700" rIns="91425" bIns="45700" anchor="t" anchorCtr="0">
            <a:noAutofit/>
          </a:bodyPr>
          <a:lstStyle/>
          <a:p>
            <a:pPr marL="0" marR="0" lvl="0" indent="-147002" algn="l" rtl="0">
              <a:lnSpc>
                <a:spcPct val="90000"/>
              </a:lnSpc>
              <a:spcBef>
                <a:spcPts val="0"/>
              </a:spcBef>
              <a:spcAft>
                <a:spcPts val="0"/>
              </a:spcAft>
              <a:buClr>
                <a:schemeClr val="dk1"/>
              </a:buClr>
              <a:buSzPts val="2315"/>
              <a:buFont typeface="Arial"/>
              <a:buNone/>
            </a:pPr>
            <a:r>
              <a:rPr lang="en-US" sz="2315" b="0" i="0" u="none" strike="noStrike" cap="none" dirty="0">
                <a:solidFill>
                  <a:schemeClr val="dk1"/>
                </a:solidFill>
                <a:latin typeface="Calibri"/>
                <a:ea typeface="Calibri"/>
                <a:cs typeface="Calibri"/>
                <a:sym typeface="Calibri"/>
              </a:rPr>
              <a:t>Crystal structures (ideally in complex with ligand of similar chemotypes)</a:t>
            </a:r>
          </a:p>
          <a:p>
            <a:pPr marL="0" marR="0" lvl="0" indent="-147002" algn="l" rtl="0">
              <a:lnSpc>
                <a:spcPct val="90000"/>
              </a:lnSpc>
              <a:spcBef>
                <a:spcPts val="827"/>
              </a:spcBef>
              <a:spcAft>
                <a:spcPts val="0"/>
              </a:spcAft>
              <a:buClr>
                <a:schemeClr val="dk1"/>
              </a:buClr>
              <a:buSzPts val="2315"/>
              <a:buFont typeface="Arial"/>
              <a:buNone/>
            </a:pPr>
            <a:r>
              <a:rPr lang="en-US" sz="2315" b="0" i="0" u="none" strike="noStrike" cap="none" dirty="0">
                <a:solidFill>
                  <a:schemeClr val="dk1"/>
                </a:solidFill>
                <a:latin typeface="Calibri"/>
                <a:ea typeface="Calibri"/>
                <a:cs typeface="Calibri"/>
                <a:sym typeface="Calibri"/>
              </a:rPr>
              <a:t>Rigid, well-defined binding pocket</a:t>
            </a:r>
          </a:p>
          <a:p>
            <a:pPr marL="0" marR="0" lvl="0" indent="-147002" algn="l" rtl="0">
              <a:lnSpc>
                <a:spcPct val="90000"/>
              </a:lnSpc>
              <a:spcBef>
                <a:spcPts val="827"/>
              </a:spcBef>
              <a:spcAft>
                <a:spcPts val="0"/>
              </a:spcAft>
              <a:buClr>
                <a:schemeClr val="dk1"/>
              </a:buClr>
              <a:buSzPts val="2315"/>
              <a:buFont typeface="Arial"/>
              <a:buNone/>
            </a:pPr>
            <a:r>
              <a:rPr lang="en-US" sz="2315" b="0" i="0" u="none" strike="noStrike" cap="none" dirty="0">
                <a:solidFill>
                  <a:schemeClr val="dk1"/>
                </a:solidFill>
                <a:latin typeface="Calibri"/>
                <a:ea typeface="Calibri"/>
                <a:cs typeface="Calibri"/>
                <a:sym typeface="Calibri"/>
              </a:rPr>
              <a:t>Drug-like small molecules capable of making hydrophilic/H-bond interactions</a:t>
            </a:r>
          </a:p>
          <a:p>
            <a:pPr marL="0" marR="0" lvl="0" indent="-147002" algn="l" rtl="0">
              <a:lnSpc>
                <a:spcPct val="90000"/>
              </a:lnSpc>
              <a:spcBef>
                <a:spcPts val="827"/>
              </a:spcBef>
              <a:spcAft>
                <a:spcPts val="0"/>
              </a:spcAft>
              <a:buClr>
                <a:schemeClr val="dk1"/>
              </a:buClr>
              <a:buSzPts val="2315"/>
              <a:buFont typeface="Arial"/>
              <a:buNone/>
            </a:pPr>
            <a:r>
              <a:rPr lang="en-US" sz="2315" b="0" i="0" u="none" strike="noStrike" cap="none" dirty="0">
                <a:solidFill>
                  <a:schemeClr val="dk1"/>
                </a:solidFill>
                <a:latin typeface="Calibri"/>
                <a:ea typeface="Calibri"/>
                <a:cs typeface="Calibri"/>
                <a:sym typeface="Calibri"/>
              </a:rPr>
              <a:t>Experimental restraints </a:t>
            </a:r>
          </a:p>
          <a:p>
            <a:pPr marL="189006" marR="0" lvl="0" indent="-189006" algn="l" rtl="0">
              <a:lnSpc>
                <a:spcPct val="90000"/>
              </a:lnSpc>
              <a:spcBef>
                <a:spcPts val="827"/>
              </a:spcBef>
              <a:spcAft>
                <a:spcPts val="0"/>
              </a:spcAft>
              <a:buClr>
                <a:schemeClr val="dk1"/>
              </a:buClr>
              <a:buSzPts val="2315"/>
              <a:buFont typeface="Arial"/>
              <a:buNone/>
            </a:pPr>
            <a:endParaRPr sz="2315" b="0" i="0" u="none" strike="noStrike" cap="none" dirty="0">
              <a:solidFill>
                <a:schemeClr val="dk1"/>
              </a:solidFill>
              <a:latin typeface="Calibri"/>
              <a:ea typeface="Calibri"/>
              <a:cs typeface="Calibri"/>
              <a:sym typeface="Calibri"/>
            </a:endParaRPr>
          </a:p>
          <a:p>
            <a:pPr marL="0" marR="0" lvl="0" indent="-147002" algn="ctr" rtl="0">
              <a:lnSpc>
                <a:spcPct val="90000"/>
              </a:lnSpc>
              <a:spcBef>
                <a:spcPts val="827"/>
              </a:spcBef>
              <a:spcAft>
                <a:spcPts val="0"/>
              </a:spcAft>
              <a:buClr>
                <a:srgbClr val="FF0000"/>
              </a:buClr>
              <a:buSzPts val="2315"/>
              <a:buFont typeface="Arial"/>
              <a:buNone/>
            </a:pPr>
            <a:r>
              <a:rPr lang="en-US" sz="2315" b="0" i="0" u="none" strike="noStrike" cap="none" dirty="0">
                <a:solidFill>
                  <a:srgbClr val="FF0000"/>
                </a:solidFill>
                <a:latin typeface="Calibri"/>
                <a:ea typeface="Calibri"/>
                <a:cs typeface="Calibri"/>
                <a:sym typeface="Calibri"/>
              </a:rPr>
              <a:t>Docking (finding binding mode) is much easier than ranking or predicting activity!</a:t>
            </a:r>
          </a:p>
          <a:p>
            <a:pPr marL="189006" marR="0" lvl="0" indent="-189006" algn="l" rtl="0">
              <a:lnSpc>
                <a:spcPct val="90000"/>
              </a:lnSpc>
              <a:spcBef>
                <a:spcPts val="827"/>
              </a:spcBef>
              <a:spcAft>
                <a:spcPts val="0"/>
              </a:spcAft>
              <a:buClr>
                <a:schemeClr val="dk1"/>
              </a:buClr>
              <a:buSzPts val="2315"/>
              <a:buFont typeface="Arial"/>
              <a:buNone/>
            </a:pPr>
            <a:endParaRPr sz="2315" b="0" i="0" u="none" strike="noStrike" cap="none" dirty="0">
              <a:solidFill>
                <a:schemeClr val="dk1"/>
              </a:solidFill>
              <a:latin typeface="Calibri"/>
              <a:ea typeface="Calibri"/>
              <a:cs typeface="Calibri"/>
              <a:sym typeface="Calibri"/>
            </a:endParaRPr>
          </a:p>
          <a:p>
            <a:pPr marL="189006" marR="0" lvl="0" indent="-189006" algn="l" rtl="0">
              <a:lnSpc>
                <a:spcPct val="90000"/>
              </a:lnSpc>
              <a:spcBef>
                <a:spcPts val="827"/>
              </a:spcBef>
              <a:spcAft>
                <a:spcPts val="0"/>
              </a:spcAft>
              <a:buClr>
                <a:schemeClr val="dk1"/>
              </a:buClr>
              <a:buSzPts val="2315"/>
              <a:buFont typeface="Arial"/>
              <a:buNone/>
            </a:pPr>
            <a:endParaRPr sz="2315" b="0" i="0" u="none" strike="noStrike" cap="none" dirty="0">
              <a:solidFill>
                <a:schemeClr val="dk1"/>
              </a:solidFill>
              <a:latin typeface="Calibri"/>
              <a:ea typeface="Calibri"/>
              <a:cs typeface="Calibri"/>
              <a:sym typeface="Calibri"/>
            </a:endParaRPr>
          </a:p>
          <a:p>
            <a:pPr marL="189006" marR="0" lvl="0" indent="-189006" algn="l" rtl="0">
              <a:lnSpc>
                <a:spcPct val="90000"/>
              </a:lnSpc>
              <a:spcBef>
                <a:spcPts val="827"/>
              </a:spcBef>
              <a:buClr>
                <a:schemeClr val="dk1"/>
              </a:buClr>
              <a:buSzPts val="2315"/>
              <a:buFont typeface="Arial"/>
              <a:buNone/>
            </a:pPr>
            <a:endParaRPr sz="2315" b="0" i="0" u="none" strike="noStrike" cap="none" dirty="0">
              <a:solidFill>
                <a:schemeClr val="dk1"/>
              </a:solidFill>
              <a:latin typeface="Calibri"/>
              <a:ea typeface="Calibri"/>
              <a:cs typeface="Calibri"/>
              <a:sym typeface="Calibri"/>
            </a:endParaRPr>
          </a:p>
        </p:txBody>
      </p:sp>
      <p:sp>
        <p:nvSpPr>
          <p:cNvPr id="121" name="Shape 121"/>
          <p:cNvSpPr txBox="1"/>
          <p:nvPr/>
        </p:nvSpPr>
        <p:spPr>
          <a:xfrm>
            <a:off x="675401" y="6751637"/>
            <a:ext cx="8988557" cy="477925"/>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Davis, I. W., Raha, K., Head, M. S. &amp; Baker, D. Blind docking of pharmaceutically relevant compounds using RosettaLigand. </a:t>
            </a:r>
            <a:r>
              <a:rPr lang="en-US" sz="1200" i="1">
                <a:solidFill>
                  <a:schemeClr val="dk1"/>
                </a:solidFill>
                <a:latin typeface="Arial"/>
                <a:ea typeface="Arial"/>
                <a:cs typeface="Arial"/>
                <a:sym typeface="Arial"/>
              </a:rPr>
              <a:t>Protein Sci.</a:t>
            </a:r>
            <a:r>
              <a:rPr lang="en-US" sz="1200">
                <a:solidFill>
                  <a:schemeClr val="dk1"/>
                </a:solidFill>
                <a:latin typeface="Arial"/>
                <a:ea typeface="Arial"/>
                <a:cs typeface="Arial"/>
                <a:sym typeface="Arial"/>
              </a:rPr>
              <a:t> </a:t>
            </a:r>
            <a:r>
              <a:rPr lang="en-US" sz="1200" b="1">
                <a:solidFill>
                  <a:schemeClr val="dk1"/>
                </a:solidFill>
                <a:latin typeface="Arial"/>
                <a:ea typeface="Arial"/>
                <a:cs typeface="Arial"/>
                <a:sym typeface="Arial"/>
              </a:rPr>
              <a:t>18,</a:t>
            </a:r>
            <a:r>
              <a:rPr lang="en-US" sz="1200">
                <a:solidFill>
                  <a:schemeClr val="dk1"/>
                </a:solidFill>
                <a:latin typeface="Arial"/>
                <a:ea typeface="Arial"/>
                <a:cs typeface="Arial"/>
                <a:sym typeface="Arial"/>
              </a:rPr>
              <a:t> 1998–2002 (2009).</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675401" y="274637"/>
            <a:ext cx="8988557" cy="1461188"/>
          </a:xfrm>
          <a:prstGeom prst="rect">
            <a:avLst/>
          </a:prstGeom>
          <a:noFill/>
          <a:ln>
            <a:noFill/>
          </a:ln>
        </p:spPr>
        <p:txBody>
          <a:bodyPr wrap="square" lIns="91425" tIns="45700" rIns="91425" bIns="45700" anchor="ctr" anchorCtr="0">
            <a:noAutofit/>
          </a:bodyPr>
          <a:lstStyle/>
          <a:p>
            <a:pPr marL="0" marR="0" lvl="0" indent="-285750" algn="ctr" rtl="0">
              <a:lnSpc>
                <a:spcPct val="90000"/>
              </a:lnSpc>
              <a:spcBef>
                <a:spcPts val="0"/>
              </a:spcBef>
              <a:buClr>
                <a:schemeClr val="dk1"/>
              </a:buClr>
              <a:buSzPts val="4500"/>
              <a:buFont typeface="Calibri"/>
              <a:buNone/>
            </a:pPr>
            <a:r>
              <a:rPr lang="en-US" sz="4500" dirty="0"/>
              <a:t>What are the alternatives of </a:t>
            </a:r>
            <a:r>
              <a:rPr lang="en-US" sz="4500" dirty="0" err="1"/>
              <a:t>RosettaLigand</a:t>
            </a:r>
            <a:endParaRPr lang="en-US" sz="4500" b="0" i="0" u="none" strike="noStrike" cap="none" dirty="0">
              <a:solidFill>
                <a:schemeClr val="dk1"/>
              </a:solidFill>
              <a:latin typeface="Calibri"/>
              <a:ea typeface="Calibri"/>
              <a:cs typeface="Calibri"/>
              <a:sym typeface="Calibri"/>
            </a:endParaRPr>
          </a:p>
        </p:txBody>
      </p:sp>
      <p:sp>
        <p:nvSpPr>
          <p:cNvPr id="120" name="Shape 120"/>
          <p:cNvSpPr txBox="1">
            <a:spLocks noGrp="1"/>
          </p:cNvSpPr>
          <p:nvPr>
            <p:ph type="body" idx="1"/>
          </p:nvPr>
        </p:nvSpPr>
        <p:spPr>
          <a:xfrm>
            <a:off x="675401" y="2283433"/>
            <a:ext cx="8988557" cy="4786838"/>
          </a:xfrm>
          <a:prstGeom prst="rect">
            <a:avLst/>
          </a:prstGeom>
          <a:noFill/>
          <a:ln>
            <a:noFill/>
          </a:ln>
        </p:spPr>
        <p:txBody>
          <a:bodyPr wrap="square" lIns="91425" tIns="45700" rIns="91425" bIns="45700" anchor="t" anchorCtr="0">
            <a:noAutofit/>
          </a:bodyPr>
          <a:lstStyle/>
          <a:p>
            <a:pPr marL="189006" marR="0" lvl="0" indent="-189006" algn="l" rtl="0">
              <a:lnSpc>
                <a:spcPct val="90000"/>
              </a:lnSpc>
              <a:spcBef>
                <a:spcPts val="827"/>
              </a:spcBef>
              <a:spcAft>
                <a:spcPts val="0"/>
              </a:spcAft>
              <a:buClr>
                <a:schemeClr val="dk1"/>
              </a:buClr>
              <a:buSzPts val="2315"/>
              <a:buFont typeface="Arial"/>
              <a:buNone/>
            </a:pPr>
            <a:r>
              <a:rPr lang="en-US" sz="2315" b="0" i="0" u="none" strike="noStrike" cap="none" dirty="0">
                <a:solidFill>
                  <a:schemeClr val="dk1"/>
                </a:solidFill>
                <a:latin typeface="Calibri"/>
                <a:ea typeface="Calibri"/>
                <a:cs typeface="Calibri"/>
                <a:sym typeface="Calibri"/>
              </a:rPr>
              <a:t>Zero knowledge of drug binding site</a:t>
            </a:r>
          </a:p>
          <a:p>
            <a:pPr marL="189006" marR="0" lvl="0" indent="-189006" algn="l" rtl="0">
              <a:lnSpc>
                <a:spcPct val="90000"/>
              </a:lnSpc>
              <a:spcBef>
                <a:spcPts val="827"/>
              </a:spcBef>
              <a:spcAft>
                <a:spcPts val="0"/>
              </a:spcAft>
              <a:buClr>
                <a:schemeClr val="dk1"/>
              </a:buClr>
              <a:buSzPts val="2315"/>
              <a:buFont typeface="Arial"/>
              <a:buNone/>
            </a:pPr>
            <a:r>
              <a:rPr lang="en-US" sz="2315" b="0" i="0" u="none" strike="noStrike" cap="none" dirty="0">
                <a:solidFill>
                  <a:schemeClr val="dk1"/>
                </a:solidFill>
                <a:latin typeface="Calibri"/>
                <a:ea typeface="Calibri"/>
                <a:cs typeface="Calibri"/>
                <a:sym typeface="Calibri"/>
              </a:rPr>
              <a:t>Millions of comp</a:t>
            </a:r>
            <a:r>
              <a:rPr lang="en-US" dirty="0"/>
              <a:t>ound docking</a:t>
            </a:r>
          </a:p>
          <a:p>
            <a:pPr marL="189006" marR="0" lvl="0" indent="-189006" algn="l" rtl="0">
              <a:lnSpc>
                <a:spcPct val="90000"/>
              </a:lnSpc>
              <a:spcBef>
                <a:spcPts val="827"/>
              </a:spcBef>
              <a:spcAft>
                <a:spcPts val="0"/>
              </a:spcAft>
              <a:buClr>
                <a:schemeClr val="dk1"/>
              </a:buClr>
              <a:buSzPts val="2315"/>
              <a:buFont typeface="Arial"/>
              <a:buNone/>
            </a:pPr>
            <a:r>
              <a:rPr lang="en-US" dirty="0"/>
              <a:t>Fast screening of small molecules </a:t>
            </a:r>
          </a:p>
          <a:p>
            <a:pPr marL="189006" marR="0" lvl="0" indent="-189006" algn="l" rtl="0">
              <a:lnSpc>
                <a:spcPct val="90000"/>
              </a:lnSpc>
              <a:spcBef>
                <a:spcPts val="827"/>
              </a:spcBef>
              <a:spcAft>
                <a:spcPts val="0"/>
              </a:spcAft>
              <a:buClr>
                <a:schemeClr val="dk1"/>
              </a:buClr>
              <a:buSzPts val="2315"/>
              <a:buFont typeface="Arial"/>
              <a:buNone/>
            </a:pPr>
            <a:r>
              <a:rPr lang="en-US" dirty="0"/>
              <a:t>Machine learning based methods such as </a:t>
            </a:r>
            <a:r>
              <a:rPr lang="en-US" dirty="0" err="1"/>
              <a:t>Equibind</a:t>
            </a:r>
            <a:r>
              <a:rPr lang="en-US" dirty="0"/>
              <a:t> and </a:t>
            </a:r>
            <a:r>
              <a:rPr lang="en-US" dirty="0" err="1"/>
              <a:t>Diffdock</a:t>
            </a:r>
            <a:r>
              <a:rPr lang="en-US" dirty="0"/>
              <a:t> can be used. </a:t>
            </a:r>
          </a:p>
          <a:p>
            <a:pPr marL="189006" marR="0" lvl="0" indent="-189006" algn="l" rtl="0">
              <a:lnSpc>
                <a:spcPct val="90000"/>
              </a:lnSpc>
              <a:spcBef>
                <a:spcPts val="827"/>
              </a:spcBef>
              <a:spcAft>
                <a:spcPts val="0"/>
              </a:spcAft>
              <a:buClr>
                <a:schemeClr val="dk1"/>
              </a:buClr>
              <a:buSzPts val="2315"/>
              <a:buFont typeface="Arial"/>
              <a:buNone/>
            </a:pPr>
            <a:r>
              <a:rPr lang="en-US" sz="2315" b="0" i="0" u="none" strike="noStrike" cap="none" dirty="0">
                <a:solidFill>
                  <a:schemeClr val="dk1"/>
                </a:solidFill>
                <a:latin typeface="Calibri"/>
                <a:ea typeface="Calibri"/>
                <a:cs typeface="Calibri"/>
                <a:sym typeface="Calibri"/>
              </a:rPr>
              <a:t>For more information please checkout these paper;</a:t>
            </a:r>
          </a:p>
          <a:p>
            <a:pPr marL="189006" marR="0" lvl="0" indent="-189006" algn="l" rtl="0">
              <a:lnSpc>
                <a:spcPct val="90000"/>
              </a:lnSpc>
              <a:spcBef>
                <a:spcPts val="827"/>
              </a:spcBef>
              <a:spcAft>
                <a:spcPts val="0"/>
              </a:spcAft>
              <a:buClr>
                <a:schemeClr val="dk1"/>
              </a:buClr>
              <a:buSzPts val="2315"/>
              <a:buFont typeface="Arial"/>
              <a:buNone/>
            </a:pPr>
            <a:endParaRPr lang="en-US" sz="2315" b="0" i="0" u="none" strike="noStrike" cap="none" dirty="0">
              <a:solidFill>
                <a:schemeClr val="dk1"/>
              </a:solidFill>
              <a:latin typeface="Calibri"/>
              <a:ea typeface="Calibri"/>
              <a:cs typeface="Calibri"/>
              <a:sym typeface="Calibri"/>
            </a:endParaRPr>
          </a:p>
          <a:p>
            <a:pPr marL="189006" marR="0" lvl="0" indent="-189006" algn="l" rtl="0">
              <a:lnSpc>
                <a:spcPct val="90000"/>
              </a:lnSpc>
              <a:spcBef>
                <a:spcPts val="827"/>
              </a:spcBef>
              <a:spcAft>
                <a:spcPts val="0"/>
              </a:spcAft>
              <a:buClr>
                <a:schemeClr val="dk1"/>
              </a:buClr>
              <a:buSzPts val="2315"/>
              <a:buFont typeface="Arial"/>
              <a:buNone/>
            </a:pPr>
            <a:r>
              <a:rPr lang="en-US" sz="2315" i="1" u="none" strike="noStrike" cap="none" dirty="0" err="1">
                <a:solidFill>
                  <a:schemeClr val="dk1"/>
                </a:solidFill>
                <a:latin typeface="Calibri" panose="020F0502020204030204" pitchFamily="34" charset="0"/>
                <a:cs typeface="Calibri" panose="020F0502020204030204" pitchFamily="34" charset="0"/>
                <a:sym typeface="Calibri"/>
              </a:rPr>
              <a:t>Stärk</a:t>
            </a:r>
            <a:r>
              <a:rPr lang="en-US" sz="2315" i="1" u="none" strike="noStrike" cap="none" dirty="0">
                <a:solidFill>
                  <a:schemeClr val="dk1"/>
                </a:solidFill>
                <a:latin typeface="Calibri" panose="020F0502020204030204" pitchFamily="34" charset="0"/>
                <a:cs typeface="Calibri" panose="020F0502020204030204" pitchFamily="34" charset="0"/>
                <a:sym typeface="Calibri"/>
              </a:rPr>
              <a:t> et. al; </a:t>
            </a:r>
            <a:r>
              <a:rPr lang="en-US" sz="2315" i="1" u="none" strike="noStrike" cap="none" dirty="0" err="1">
                <a:solidFill>
                  <a:schemeClr val="dk1"/>
                </a:solidFill>
                <a:latin typeface="Calibri" panose="020F0502020204030204" pitchFamily="34" charset="0"/>
                <a:cs typeface="Calibri" panose="020F0502020204030204" pitchFamily="34" charset="0"/>
                <a:sym typeface="Calibri"/>
              </a:rPr>
              <a:t>EquiBind</a:t>
            </a:r>
            <a:r>
              <a:rPr lang="en-US" sz="2315" i="1" u="none" strike="noStrike" cap="none" dirty="0">
                <a:solidFill>
                  <a:schemeClr val="dk1"/>
                </a:solidFill>
                <a:latin typeface="Calibri" panose="020F0502020204030204" pitchFamily="34" charset="0"/>
                <a:cs typeface="Calibri" panose="020F0502020204030204" pitchFamily="34" charset="0"/>
                <a:sym typeface="Calibri"/>
              </a:rPr>
              <a:t>: Geometric Deep Learning for Drug Binding Structure Prediction, Doi: 10.48550/ARXIV.2202.05146</a:t>
            </a:r>
          </a:p>
          <a:p>
            <a:pPr indent="-189006">
              <a:buNone/>
            </a:pPr>
            <a:r>
              <a:rPr lang="en-US" sz="2315" i="1" u="none" strike="noStrike" cap="none" dirty="0">
                <a:solidFill>
                  <a:schemeClr val="dk1"/>
                </a:solidFill>
                <a:latin typeface="Calibri" panose="020F0502020204030204" pitchFamily="34" charset="0"/>
                <a:cs typeface="Calibri" panose="020F0502020204030204" pitchFamily="34" charset="0"/>
                <a:sym typeface="Calibri"/>
              </a:rPr>
              <a:t>Corso et. al; </a:t>
            </a:r>
            <a:r>
              <a:rPr lang="en-US" i="1" dirty="0" err="1">
                <a:solidFill>
                  <a:srgbClr val="000000"/>
                </a:solidFill>
                <a:effectLst/>
                <a:latin typeface="Calibri" panose="020F0502020204030204" pitchFamily="34" charset="0"/>
                <a:cs typeface="Calibri" panose="020F0502020204030204" pitchFamily="34" charset="0"/>
              </a:rPr>
              <a:t>DiffDock</a:t>
            </a:r>
            <a:r>
              <a:rPr lang="en-US" i="1" dirty="0">
                <a:solidFill>
                  <a:srgbClr val="000000"/>
                </a:solidFill>
                <a:effectLst/>
                <a:latin typeface="Calibri" panose="020F0502020204030204" pitchFamily="34" charset="0"/>
                <a:cs typeface="Calibri" panose="020F0502020204030204" pitchFamily="34" charset="0"/>
              </a:rPr>
              <a:t>: Diffusion Steps, Twists, and Turns for Molecular Docking, Doi: https://doi.org/10.48550/arXiv.2210.01776</a:t>
            </a:r>
          </a:p>
          <a:p>
            <a:pPr marL="189006" marR="0" lvl="0" indent="-189006" algn="l" rtl="0">
              <a:lnSpc>
                <a:spcPct val="90000"/>
              </a:lnSpc>
              <a:spcBef>
                <a:spcPts val="827"/>
              </a:spcBef>
              <a:spcAft>
                <a:spcPts val="0"/>
              </a:spcAft>
              <a:buClr>
                <a:schemeClr val="dk1"/>
              </a:buClr>
              <a:buSzPts val="2315"/>
              <a:buFont typeface="Arial"/>
              <a:buNone/>
            </a:pPr>
            <a:endParaRPr lang="en-US" sz="2315" b="0" i="1" u="none" strike="noStrike" cap="none" dirty="0">
              <a:solidFill>
                <a:schemeClr val="dk1"/>
              </a:solidFill>
              <a:latin typeface="Calibri"/>
              <a:ea typeface="Calibri"/>
              <a:cs typeface="Calibri"/>
              <a:sym typeface="Calibri"/>
            </a:endParaRPr>
          </a:p>
          <a:p>
            <a:pPr marL="189006" marR="0" lvl="0" indent="-189006" algn="l" rtl="0">
              <a:lnSpc>
                <a:spcPct val="90000"/>
              </a:lnSpc>
              <a:spcBef>
                <a:spcPts val="827"/>
              </a:spcBef>
              <a:spcAft>
                <a:spcPts val="0"/>
              </a:spcAft>
              <a:buClr>
                <a:schemeClr val="dk1"/>
              </a:buClr>
              <a:buSzPts val="2315"/>
              <a:buFont typeface="Arial"/>
              <a:buNone/>
            </a:pPr>
            <a:endParaRPr sz="2315" b="0" i="0" u="none" strike="noStrike" cap="none" dirty="0">
              <a:solidFill>
                <a:schemeClr val="dk1"/>
              </a:solidFill>
              <a:latin typeface="Calibri"/>
              <a:ea typeface="Calibri"/>
              <a:cs typeface="Calibri"/>
              <a:sym typeface="Calibri"/>
            </a:endParaRPr>
          </a:p>
          <a:p>
            <a:pPr marL="189006" marR="0" lvl="0" indent="-189006" algn="l" rtl="0">
              <a:lnSpc>
                <a:spcPct val="90000"/>
              </a:lnSpc>
              <a:spcBef>
                <a:spcPts val="827"/>
              </a:spcBef>
              <a:spcAft>
                <a:spcPts val="0"/>
              </a:spcAft>
              <a:buClr>
                <a:schemeClr val="dk1"/>
              </a:buClr>
              <a:buSzPts val="2315"/>
              <a:buFont typeface="Arial"/>
              <a:buNone/>
            </a:pPr>
            <a:endParaRPr sz="2315" b="0" i="0" u="none" strike="noStrike" cap="none" dirty="0">
              <a:solidFill>
                <a:schemeClr val="dk1"/>
              </a:solidFill>
              <a:latin typeface="Calibri"/>
              <a:ea typeface="Calibri"/>
              <a:cs typeface="Calibri"/>
              <a:sym typeface="Calibri"/>
            </a:endParaRPr>
          </a:p>
          <a:p>
            <a:pPr marL="189006" marR="0" lvl="0" indent="-189006" algn="l" rtl="0">
              <a:lnSpc>
                <a:spcPct val="90000"/>
              </a:lnSpc>
              <a:spcBef>
                <a:spcPts val="827"/>
              </a:spcBef>
              <a:buClr>
                <a:schemeClr val="dk1"/>
              </a:buClr>
              <a:buSzPts val="2315"/>
              <a:buFont typeface="Arial"/>
              <a:buNone/>
            </a:pPr>
            <a:endParaRPr sz="2315" b="0" i="0" u="none" strike="noStrike" cap="none" dirty="0">
              <a:solidFill>
                <a:schemeClr val="dk1"/>
              </a:solidFill>
              <a:latin typeface="Calibri"/>
              <a:ea typeface="Calibri"/>
              <a:cs typeface="Calibri"/>
              <a:sym typeface="Calibri"/>
            </a:endParaRPr>
          </a:p>
        </p:txBody>
      </p:sp>
      <p:sp>
        <p:nvSpPr>
          <p:cNvPr id="121" name="Shape 121"/>
          <p:cNvSpPr txBox="1"/>
          <p:nvPr/>
        </p:nvSpPr>
        <p:spPr>
          <a:xfrm>
            <a:off x="675401" y="6751637"/>
            <a:ext cx="8988557" cy="477925"/>
          </a:xfrm>
          <a:prstGeom prst="rect">
            <a:avLst/>
          </a:prstGeom>
          <a:noFill/>
          <a:ln>
            <a:noFill/>
          </a:ln>
        </p:spPr>
        <p:txBody>
          <a:bodyPr wrap="square" lIns="91425" tIns="45700" rIns="91425" bIns="45700" anchor="t" anchorCtr="0">
            <a:noAutofit/>
          </a:bodyPr>
          <a:lstStyle/>
          <a:p>
            <a:pPr marL="0" marR="0" lvl="0" indent="0" algn="l" rtl="0">
              <a:spcBef>
                <a:spcPts val="0"/>
              </a:spcBef>
              <a:spcAft>
                <a:spcPts val="0"/>
              </a:spcAft>
              <a:buNone/>
            </a:pPr>
            <a:endParaRPr lang="en-US" sz="12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10519038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Shape 127"/>
          <p:cNvSpPr txBox="1">
            <a:spLocks noGrp="1"/>
          </p:cNvSpPr>
          <p:nvPr>
            <p:ph type="title"/>
          </p:nvPr>
        </p:nvSpPr>
        <p:spPr>
          <a:xfrm>
            <a:off x="675401" y="198437"/>
            <a:ext cx="8988557" cy="1461188"/>
          </a:xfrm>
          <a:prstGeom prst="rect">
            <a:avLst/>
          </a:prstGeom>
          <a:noFill/>
          <a:ln>
            <a:noFill/>
          </a:ln>
        </p:spPr>
        <p:txBody>
          <a:bodyPr wrap="square" lIns="91425" tIns="45700" rIns="91425" bIns="45700" anchor="ctr" anchorCtr="0">
            <a:noAutofit/>
          </a:bodyPr>
          <a:lstStyle/>
          <a:p>
            <a:pPr marL="0" marR="0" lvl="0" indent="-285750" algn="ctr" rtl="0">
              <a:lnSpc>
                <a:spcPct val="90000"/>
              </a:lnSpc>
              <a:spcBef>
                <a:spcPts val="0"/>
              </a:spcBef>
              <a:buClr>
                <a:schemeClr val="dk1"/>
              </a:buClr>
              <a:buSzPts val="4500"/>
              <a:buFont typeface="Calibri"/>
              <a:buNone/>
            </a:pPr>
            <a:r>
              <a:rPr lang="en-US" sz="4500" b="0" i="0" u="none" strike="noStrike" cap="none">
                <a:solidFill>
                  <a:schemeClr val="dk1"/>
                </a:solidFill>
                <a:latin typeface="Calibri"/>
                <a:ea typeface="Calibri"/>
                <a:cs typeface="Calibri"/>
                <a:sym typeface="Calibri"/>
              </a:rPr>
              <a:t>Protein Model Selection</a:t>
            </a:r>
          </a:p>
        </p:txBody>
      </p:sp>
      <p:sp>
        <p:nvSpPr>
          <p:cNvPr id="128" name="Shape 128"/>
          <p:cNvSpPr txBox="1">
            <a:spLocks noGrp="1"/>
          </p:cNvSpPr>
          <p:nvPr>
            <p:ph type="body" idx="1"/>
          </p:nvPr>
        </p:nvSpPr>
        <p:spPr>
          <a:xfrm>
            <a:off x="1926771" y="1381048"/>
            <a:ext cx="6384471" cy="2202251"/>
          </a:xfrm>
          <a:prstGeom prst="rect">
            <a:avLst/>
          </a:prstGeom>
          <a:noFill/>
          <a:ln>
            <a:noFill/>
          </a:ln>
        </p:spPr>
        <p:txBody>
          <a:bodyPr wrap="square" lIns="91425" tIns="45700" rIns="91425" bIns="45700" anchor="t" anchorCtr="0">
            <a:noAutofit/>
          </a:bodyPr>
          <a:lstStyle/>
          <a:p>
            <a:pPr marL="0" marR="0" lvl="0" indent="-190500" algn="l" rtl="0">
              <a:lnSpc>
                <a:spcPct val="90000"/>
              </a:lnSpc>
              <a:spcBef>
                <a:spcPts val="0"/>
              </a:spcBef>
              <a:spcAft>
                <a:spcPts val="0"/>
              </a:spcAft>
              <a:buClr>
                <a:schemeClr val="dk1"/>
              </a:buClr>
              <a:buSzPts val="3000"/>
              <a:buFont typeface="Arial"/>
              <a:buNone/>
            </a:pPr>
            <a:r>
              <a:rPr lang="en-US" sz="3000" b="0" i="0" u="none" strike="noStrike" cap="none" dirty="0">
                <a:solidFill>
                  <a:schemeClr val="dk1"/>
                </a:solidFill>
                <a:latin typeface="Calibri"/>
                <a:ea typeface="Calibri"/>
                <a:cs typeface="Calibri"/>
                <a:sym typeface="Calibri"/>
              </a:rPr>
              <a:t>Protein conformation sources:</a:t>
            </a:r>
          </a:p>
          <a:p>
            <a:pPr marL="378013" marR="0" lvl="1" indent="-190500" algn="l" rtl="0">
              <a:lnSpc>
                <a:spcPct val="90000"/>
              </a:lnSpc>
              <a:spcBef>
                <a:spcPts val="413"/>
              </a:spcBef>
              <a:spcAft>
                <a:spcPts val="0"/>
              </a:spcAft>
              <a:buClr>
                <a:schemeClr val="dk1"/>
              </a:buClr>
              <a:buSzPts val="3000"/>
              <a:buFont typeface="Arial"/>
              <a:buNone/>
            </a:pPr>
            <a:r>
              <a:rPr lang="en-US" sz="3000" b="0" i="0" u="none" strike="noStrike" cap="none" dirty="0">
                <a:solidFill>
                  <a:schemeClr val="dk1"/>
                </a:solidFill>
                <a:latin typeface="Calibri"/>
                <a:ea typeface="Calibri"/>
                <a:cs typeface="Calibri"/>
                <a:sym typeface="Calibri"/>
              </a:rPr>
              <a:t>Crystal structures/NMR</a:t>
            </a:r>
          </a:p>
          <a:p>
            <a:pPr marL="378013" marR="0" lvl="1" indent="-190500" algn="l" rtl="0">
              <a:lnSpc>
                <a:spcPct val="90000"/>
              </a:lnSpc>
              <a:spcBef>
                <a:spcPts val="413"/>
              </a:spcBef>
              <a:buClr>
                <a:schemeClr val="dk1"/>
              </a:buClr>
              <a:buSzPts val="3000"/>
              <a:buFont typeface="Arial"/>
              <a:buNone/>
            </a:pPr>
            <a:r>
              <a:rPr lang="en-US" sz="3000" b="0" i="0" u="none" strike="noStrike" cap="none" dirty="0">
                <a:solidFill>
                  <a:schemeClr val="dk1"/>
                </a:solidFill>
                <a:latin typeface="Calibri"/>
                <a:ea typeface="Calibri"/>
                <a:cs typeface="Calibri"/>
                <a:sym typeface="Calibri"/>
              </a:rPr>
              <a:t>Comparative modeling</a:t>
            </a:r>
          </a:p>
          <a:p>
            <a:pPr marL="378013" marR="0" lvl="1" indent="-190500" algn="l" rtl="0">
              <a:lnSpc>
                <a:spcPct val="90000"/>
              </a:lnSpc>
              <a:spcBef>
                <a:spcPts val="413"/>
              </a:spcBef>
              <a:buClr>
                <a:schemeClr val="dk1"/>
              </a:buClr>
              <a:buSzPts val="3000"/>
              <a:buFont typeface="Arial"/>
              <a:buNone/>
            </a:pPr>
            <a:r>
              <a:rPr lang="en-US" sz="3000" dirty="0" err="1"/>
              <a:t>Alphafold</a:t>
            </a:r>
            <a:r>
              <a:rPr lang="en-US" sz="3000" dirty="0"/>
              <a:t>, </a:t>
            </a:r>
            <a:r>
              <a:rPr lang="en-US" sz="3000" dirty="0" err="1"/>
              <a:t>Omegafold</a:t>
            </a:r>
            <a:r>
              <a:rPr lang="en-US" sz="3000" dirty="0"/>
              <a:t> for de-novo structure prediction</a:t>
            </a:r>
            <a:endParaRPr lang="en-US" sz="3000" b="0" i="0" u="none" strike="noStrike" cap="none" dirty="0">
              <a:solidFill>
                <a:schemeClr val="dk1"/>
              </a:solidFill>
              <a:latin typeface="Calibri"/>
              <a:ea typeface="Calibri"/>
              <a:cs typeface="Calibri"/>
              <a:sym typeface="Calibri"/>
            </a:endParaRPr>
          </a:p>
        </p:txBody>
      </p:sp>
      <p:sp>
        <p:nvSpPr>
          <p:cNvPr id="129" name="Shape 129"/>
          <p:cNvSpPr/>
          <p:nvPr/>
        </p:nvSpPr>
        <p:spPr>
          <a:xfrm rot="8029897">
            <a:off x="6535580" y="4474436"/>
            <a:ext cx="609600" cy="304800"/>
          </a:xfrm>
          <a:prstGeom prst="rightArrow">
            <a:avLst>
              <a:gd name="adj1" fmla="val 50000"/>
              <a:gd name="adj2" fmla="val 50000"/>
            </a:avLst>
          </a:prstGeom>
          <a:solidFill>
            <a:schemeClr val="accent2"/>
          </a:solidFill>
          <a:ln w="12700" cap="flat" cmpd="sng">
            <a:solidFill>
              <a:schemeClr val="accent2"/>
            </a:solidFill>
            <a:prstDash val="solid"/>
            <a:miter lim="800000"/>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30" name="Shape 130"/>
          <p:cNvPicPr preferRelativeResize="0"/>
          <p:nvPr/>
        </p:nvPicPr>
        <p:blipFill rotWithShape="1">
          <a:blip r:embed="rId3">
            <a:alphaModFix/>
          </a:blip>
          <a:srcRect/>
          <a:stretch/>
        </p:blipFill>
        <p:spPr>
          <a:xfrm>
            <a:off x="5721401" y="3583300"/>
            <a:ext cx="3879281" cy="2526050"/>
          </a:xfrm>
          <a:prstGeom prst="rect">
            <a:avLst/>
          </a:prstGeom>
          <a:noFill/>
          <a:ln>
            <a:noFill/>
          </a:ln>
        </p:spPr>
      </p:pic>
      <p:pic>
        <p:nvPicPr>
          <p:cNvPr id="131" name="Shape 131"/>
          <p:cNvPicPr preferRelativeResize="0"/>
          <p:nvPr/>
        </p:nvPicPr>
        <p:blipFill rotWithShape="1">
          <a:blip r:embed="rId4">
            <a:alphaModFix/>
          </a:blip>
          <a:srcRect/>
          <a:stretch/>
        </p:blipFill>
        <p:spPr>
          <a:xfrm>
            <a:off x="537401" y="3890300"/>
            <a:ext cx="3554401" cy="2219050"/>
          </a:xfrm>
          <a:prstGeom prst="rect">
            <a:avLst/>
          </a:prstGeom>
          <a:noFill/>
          <a:ln>
            <a:noFill/>
          </a:ln>
        </p:spPr>
      </p:pic>
      <p:sp>
        <p:nvSpPr>
          <p:cNvPr id="132" name="Shape 132"/>
          <p:cNvSpPr txBox="1"/>
          <p:nvPr/>
        </p:nvSpPr>
        <p:spPr>
          <a:xfrm>
            <a:off x="5560288" y="6396400"/>
            <a:ext cx="4201500" cy="650700"/>
          </a:xfrm>
          <a:prstGeom prst="rect">
            <a:avLst/>
          </a:prstGeom>
          <a:noFill/>
          <a:ln>
            <a:noFill/>
          </a:ln>
        </p:spPr>
        <p:txBody>
          <a:bodyPr wrap="square" lIns="91425" tIns="91425" rIns="91425" bIns="91425" anchor="t" anchorCtr="0">
            <a:noAutofit/>
          </a:bodyPr>
          <a:lstStyle/>
          <a:p>
            <a:pPr marL="0" lvl="0" indent="0">
              <a:spcBef>
                <a:spcPts val="0"/>
              </a:spcBef>
              <a:buNone/>
            </a:pPr>
            <a:r>
              <a:rPr lang="en-US" sz="1800"/>
              <a:t>Better to run dock into multiple models</a:t>
            </a:r>
          </a:p>
        </p:txBody>
      </p:sp>
      <p:cxnSp>
        <p:nvCxnSpPr>
          <p:cNvPr id="133" name="Shape 133"/>
          <p:cNvCxnSpPr/>
          <p:nvPr/>
        </p:nvCxnSpPr>
        <p:spPr>
          <a:xfrm rot="10800000" flipH="1">
            <a:off x="4256052" y="4992625"/>
            <a:ext cx="1301100" cy="14400"/>
          </a:xfrm>
          <a:prstGeom prst="straightConnector1">
            <a:avLst/>
          </a:prstGeom>
          <a:noFill/>
          <a:ln w="76200" cap="flat" cmpd="sng">
            <a:solidFill>
              <a:schemeClr val="dk2"/>
            </a:solidFill>
            <a:prstDash val="solid"/>
            <a:round/>
            <a:headEnd type="none" w="lg" len="lg"/>
            <a:tailEnd type="triangle" w="lg" len="lg"/>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675401" y="198437"/>
            <a:ext cx="8988557" cy="1461188"/>
          </a:xfrm>
          <a:prstGeom prst="rect">
            <a:avLst/>
          </a:prstGeom>
          <a:noFill/>
          <a:ln>
            <a:noFill/>
          </a:ln>
        </p:spPr>
        <p:txBody>
          <a:bodyPr wrap="square" lIns="91425" tIns="45700" rIns="91425" bIns="45700" anchor="ctr" anchorCtr="0">
            <a:noAutofit/>
          </a:bodyPr>
          <a:lstStyle/>
          <a:p>
            <a:pPr marL="0" marR="0" lvl="0" indent="-317500" algn="ctr" rtl="0">
              <a:lnSpc>
                <a:spcPct val="90000"/>
              </a:lnSpc>
              <a:spcBef>
                <a:spcPts val="0"/>
              </a:spcBef>
              <a:buClr>
                <a:schemeClr val="dk1"/>
              </a:buClr>
              <a:buSzPts val="5000"/>
              <a:buFont typeface="Calibri"/>
              <a:buNone/>
            </a:pPr>
            <a:r>
              <a:rPr lang="en-US" sz="5000" b="0" i="0" u="none" strike="noStrike" cap="none">
                <a:solidFill>
                  <a:schemeClr val="dk1"/>
                </a:solidFill>
                <a:latin typeface="Calibri"/>
                <a:ea typeface="Calibri"/>
                <a:cs typeface="Calibri"/>
                <a:sym typeface="Calibri"/>
              </a:rPr>
              <a:t>Ligand Conformer Generation</a:t>
            </a:r>
          </a:p>
        </p:txBody>
      </p:sp>
      <p:sp>
        <p:nvSpPr>
          <p:cNvPr id="139" name="Shape 139"/>
          <p:cNvSpPr txBox="1">
            <a:spLocks noGrp="1"/>
          </p:cNvSpPr>
          <p:nvPr>
            <p:ph type="body" idx="1"/>
          </p:nvPr>
        </p:nvSpPr>
        <p:spPr>
          <a:xfrm>
            <a:off x="239712" y="1417637"/>
            <a:ext cx="9525000" cy="2069414"/>
          </a:xfrm>
          <a:prstGeom prst="rect">
            <a:avLst/>
          </a:prstGeom>
          <a:noFill/>
          <a:ln>
            <a:noFill/>
          </a:ln>
        </p:spPr>
        <p:txBody>
          <a:bodyPr wrap="square" lIns="91425" tIns="45700" rIns="91425" bIns="45700" anchor="t" anchorCtr="0">
            <a:noAutofit/>
          </a:bodyPr>
          <a:lstStyle/>
          <a:p>
            <a:pPr marL="378013" marR="0" lvl="1" indent="-125984" algn="l" rtl="0">
              <a:lnSpc>
                <a:spcPct val="90000"/>
              </a:lnSpc>
              <a:spcBef>
                <a:spcPts val="0"/>
              </a:spcBef>
              <a:spcAft>
                <a:spcPts val="0"/>
              </a:spcAft>
              <a:buClr>
                <a:schemeClr val="dk1"/>
              </a:buClr>
              <a:buSzPts val="1984"/>
              <a:buFont typeface="Arial"/>
              <a:buNone/>
            </a:pPr>
            <a:endParaRPr sz="1984" b="0" i="0" u="none" strike="noStrike" cap="none">
              <a:solidFill>
                <a:schemeClr val="dk1"/>
              </a:solidFill>
              <a:latin typeface="Calibri"/>
              <a:ea typeface="Calibri"/>
              <a:cs typeface="Calibri"/>
              <a:sym typeface="Calibri"/>
            </a:endParaRPr>
          </a:p>
          <a:p>
            <a:pPr marL="0" marR="0" lvl="0" indent="-147002" algn="l" rtl="0">
              <a:lnSpc>
                <a:spcPct val="90000"/>
              </a:lnSpc>
              <a:spcBef>
                <a:spcPts val="827"/>
              </a:spcBef>
              <a:spcAft>
                <a:spcPts val="0"/>
              </a:spcAft>
              <a:buClr>
                <a:schemeClr val="dk1"/>
              </a:buClr>
              <a:buSzPts val="2315"/>
              <a:buFont typeface="Arial"/>
              <a:buNone/>
            </a:pPr>
            <a:r>
              <a:rPr lang="en-US" sz="2315" b="0" i="0" u="none" strike="noStrike" cap="none">
                <a:solidFill>
                  <a:schemeClr val="dk1"/>
                </a:solidFill>
                <a:latin typeface="Calibri"/>
                <a:ea typeface="Calibri"/>
                <a:cs typeface="Calibri"/>
                <a:sym typeface="Calibri"/>
              </a:rPr>
              <a:t>Ligand conformation sources:</a:t>
            </a:r>
          </a:p>
          <a:p>
            <a:pPr marL="378013" marR="0" lvl="1" indent="-125984" algn="l" rtl="0">
              <a:lnSpc>
                <a:spcPct val="90000"/>
              </a:lnSpc>
              <a:spcBef>
                <a:spcPts val="413"/>
              </a:spcBef>
              <a:spcAft>
                <a:spcPts val="0"/>
              </a:spcAft>
              <a:buClr>
                <a:schemeClr val="dk1"/>
              </a:buClr>
              <a:buSzPts val="1984"/>
              <a:buFont typeface="Arial"/>
              <a:buNone/>
            </a:pPr>
            <a:r>
              <a:rPr lang="en-US" sz="1984" b="0" i="0" u="none" strike="noStrike" cap="none">
                <a:solidFill>
                  <a:schemeClr val="dk1"/>
                </a:solidFill>
                <a:latin typeface="Calibri"/>
                <a:ea typeface="Calibri"/>
                <a:cs typeface="Calibri"/>
                <a:sym typeface="Calibri"/>
              </a:rPr>
              <a:t>BioChemicalLibrary (BCL) </a:t>
            </a:r>
            <a:r>
              <a:rPr lang="en-US" sz="1984" b="0" i="0" u="sng" strike="noStrike" cap="none">
                <a:solidFill>
                  <a:schemeClr val="hlink"/>
                </a:solidFill>
                <a:latin typeface="Calibri"/>
                <a:ea typeface="Calibri"/>
                <a:cs typeface="Calibri"/>
                <a:sym typeface="Calibri"/>
                <a:hlinkClick r:id="rId3"/>
              </a:rPr>
              <a:t>http://www.meilerlab.org/servers/bcl-academic-license</a:t>
            </a:r>
          </a:p>
          <a:p>
            <a:pPr marL="378013" marR="0" lvl="1" indent="-125984" algn="l" rtl="0">
              <a:lnSpc>
                <a:spcPct val="90000"/>
              </a:lnSpc>
              <a:spcBef>
                <a:spcPts val="413"/>
              </a:spcBef>
              <a:spcAft>
                <a:spcPts val="0"/>
              </a:spcAft>
              <a:buClr>
                <a:schemeClr val="dk1"/>
              </a:buClr>
              <a:buSzPts val="1984"/>
              <a:buFont typeface="Arial"/>
              <a:buNone/>
            </a:pPr>
            <a:r>
              <a:rPr lang="en-US" sz="1984" b="0" i="0" u="none" strike="noStrike" cap="none">
                <a:solidFill>
                  <a:schemeClr val="dk1"/>
                </a:solidFill>
                <a:latin typeface="Calibri"/>
                <a:ea typeface="Calibri"/>
                <a:cs typeface="Calibri"/>
                <a:sym typeface="Calibri"/>
              </a:rPr>
              <a:t>Commercial software: MOE/OpenEye </a:t>
            </a:r>
          </a:p>
          <a:p>
            <a:pPr marL="378013" marR="0" lvl="1" indent="-125984" algn="l" rtl="0">
              <a:lnSpc>
                <a:spcPct val="90000"/>
              </a:lnSpc>
              <a:spcBef>
                <a:spcPts val="413"/>
              </a:spcBef>
              <a:buClr>
                <a:schemeClr val="dk1"/>
              </a:buClr>
              <a:buSzPts val="1984"/>
              <a:buFont typeface="Arial"/>
              <a:buNone/>
            </a:pPr>
            <a:r>
              <a:rPr lang="en-US" sz="1984" b="0" i="0" u="none" strike="noStrike" cap="none">
                <a:solidFill>
                  <a:schemeClr val="dk1"/>
                </a:solidFill>
                <a:latin typeface="Calibri"/>
                <a:ea typeface="Calibri"/>
                <a:cs typeface="Calibri"/>
                <a:sym typeface="Calibri"/>
              </a:rPr>
              <a:t>FROG2 Server </a:t>
            </a:r>
            <a:r>
              <a:rPr lang="en-US" sz="1984" b="0" i="0" u="sng" strike="noStrike" cap="none">
                <a:solidFill>
                  <a:schemeClr val="hlink"/>
                </a:solidFill>
                <a:latin typeface="Calibri"/>
                <a:ea typeface="Calibri"/>
                <a:cs typeface="Calibri"/>
                <a:sym typeface="Calibri"/>
                <a:hlinkClick r:id="rId4"/>
              </a:rPr>
              <a:t>http://bioserv.rpbs.univ-paris-diderot.fr/services/Frog2/</a:t>
            </a:r>
          </a:p>
        </p:txBody>
      </p:sp>
      <p:pic>
        <p:nvPicPr>
          <p:cNvPr id="140" name="Shape 140" descr="conf_colored_by_element.png"/>
          <p:cNvPicPr preferRelativeResize="0"/>
          <p:nvPr/>
        </p:nvPicPr>
        <p:blipFill rotWithShape="1">
          <a:blip r:embed="rId5">
            <a:alphaModFix/>
          </a:blip>
          <a:srcRect l="21275" t="15691" r="37149" b="9636"/>
          <a:stretch/>
        </p:blipFill>
        <p:spPr>
          <a:xfrm>
            <a:off x="969791" y="3639451"/>
            <a:ext cx="2775121" cy="3733800"/>
          </a:xfrm>
          <a:prstGeom prst="rect">
            <a:avLst/>
          </a:prstGeom>
          <a:noFill/>
          <a:ln>
            <a:noFill/>
          </a:ln>
        </p:spPr>
      </p:pic>
      <p:pic>
        <p:nvPicPr>
          <p:cNvPr id="141" name="Shape 141" descr="confs_colored_by_element.png"/>
          <p:cNvPicPr preferRelativeResize="0"/>
          <p:nvPr/>
        </p:nvPicPr>
        <p:blipFill rotWithShape="1">
          <a:blip r:embed="rId6">
            <a:alphaModFix/>
          </a:blip>
          <a:srcRect l="18252" t="3582" r="25811" b="-55"/>
          <a:stretch/>
        </p:blipFill>
        <p:spPr>
          <a:xfrm>
            <a:off x="6030912" y="3409352"/>
            <a:ext cx="3200400" cy="4134751"/>
          </a:xfrm>
          <a:prstGeom prst="rect">
            <a:avLst/>
          </a:prstGeom>
          <a:noFill/>
          <a:ln>
            <a:noFill/>
          </a:ln>
        </p:spPr>
      </p:pic>
      <p:sp>
        <p:nvSpPr>
          <p:cNvPr id="142" name="Shape 142"/>
          <p:cNvSpPr/>
          <p:nvPr/>
        </p:nvSpPr>
        <p:spPr>
          <a:xfrm>
            <a:off x="4197558" y="5031965"/>
            <a:ext cx="1833354" cy="271872"/>
          </a:xfrm>
          <a:prstGeom prst="rightArrow">
            <a:avLst>
              <a:gd name="adj1" fmla="val 50000"/>
              <a:gd name="adj2" fmla="val 50000"/>
            </a:avLst>
          </a:prstGeom>
          <a:solidFill>
            <a:schemeClr val="accent2"/>
          </a:solidFill>
          <a:ln w="12700" cap="flat" cmpd="sng">
            <a:solidFill>
              <a:schemeClr val="accent2"/>
            </a:solidFill>
            <a:prstDash val="solid"/>
            <a:miter lim="800000"/>
            <a:headEnd type="none" w="med" len="med"/>
            <a:tailEnd type="none" w="med" len="med"/>
          </a:ln>
        </p:spPr>
        <p:txBody>
          <a:bodyPr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Shape 148"/>
          <p:cNvSpPr txBox="1">
            <a:spLocks noGrp="1"/>
          </p:cNvSpPr>
          <p:nvPr>
            <p:ph type="title"/>
          </p:nvPr>
        </p:nvSpPr>
        <p:spPr>
          <a:xfrm>
            <a:off x="693043" y="122237"/>
            <a:ext cx="8694539" cy="1461188"/>
          </a:xfrm>
          <a:prstGeom prst="rect">
            <a:avLst/>
          </a:prstGeom>
          <a:noFill/>
          <a:ln>
            <a:noFill/>
          </a:ln>
        </p:spPr>
        <p:txBody>
          <a:bodyPr wrap="square" lIns="91425" tIns="45700" rIns="91425" bIns="45700" anchor="ctr" anchorCtr="0">
            <a:noAutofit/>
          </a:bodyPr>
          <a:lstStyle/>
          <a:p>
            <a:pPr marL="0" marR="0" lvl="0" indent="-381000" algn="ctr" rtl="0">
              <a:lnSpc>
                <a:spcPct val="90000"/>
              </a:lnSpc>
              <a:spcBef>
                <a:spcPts val="0"/>
              </a:spcBef>
              <a:buClr>
                <a:schemeClr val="dk1"/>
              </a:buClr>
              <a:buSzPts val="6000"/>
              <a:buFont typeface="Calibri"/>
              <a:buNone/>
            </a:pPr>
            <a:r>
              <a:rPr lang="en-US" sz="6000" b="0" i="0" u="none" strike="noStrike" cap="none">
                <a:solidFill>
                  <a:schemeClr val="dk1"/>
                </a:solidFill>
                <a:latin typeface="Calibri"/>
                <a:ea typeface="Calibri"/>
                <a:cs typeface="Calibri"/>
                <a:sym typeface="Calibri"/>
              </a:rPr>
              <a:t>The Ligand Params File</a:t>
            </a:r>
          </a:p>
        </p:txBody>
      </p:sp>
      <p:sp>
        <p:nvSpPr>
          <p:cNvPr id="149" name="Shape 149"/>
          <p:cNvSpPr txBox="1">
            <a:spLocks noGrp="1"/>
          </p:cNvSpPr>
          <p:nvPr>
            <p:ph type="body" idx="1"/>
          </p:nvPr>
        </p:nvSpPr>
        <p:spPr>
          <a:xfrm>
            <a:off x="315900" y="1646250"/>
            <a:ext cx="9348000" cy="5829600"/>
          </a:xfrm>
          <a:prstGeom prst="rect">
            <a:avLst/>
          </a:prstGeom>
          <a:noFill/>
          <a:ln>
            <a:noFill/>
          </a:ln>
        </p:spPr>
        <p:txBody>
          <a:bodyPr wrap="square" lIns="91425" tIns="45700" rIns="91425" bIns="45700" anchor="t" anchorCtr="0">
            <a:noAutofit/>
          </a:bodyPr>
          <a:lstStyle/>
          <a:p>
            <a:pPr marL="189006" marR="0" lvl="0" indent="-336008" algn="l" rtl="0">
              <a:lnSpc>
                <a:spcPct val="90000"/>
              </a:lnSpc>
              <a:spcBef>
                <a:spcPts val="0"/>
              </a:spcBef>
              <a:spcAft>
                <a:spcPts val="0"/>
              </a:spcAft>
              <a:buClr>
                <a:schemeClr val="dk1"/>
              </a:buClr>
              <a:buSzPts val="2315"/>
              <a:buFont typeface="Arial"/>
              <a:buNone/>
            </a:pPr>
            <a:r>
              <a:rPr lang="en-US" sz="2315" b="0" i="0" u="none" strike="noStrike" cap="none" dirty="0">
                <a:solidFill>
                  <a:schemeClr val="dk1"/>
                </a:solidFill>
                <a:latin typeface="Calibri"/>
                <a:ea typeface="Calibri"/>
                <a:cs typeface="Calibri"/>
                <a:sym typeface="Calibri"/>
              </a:rPr>
              <a:t>Residue Parameter Files define:</a:t>
            </a:r>
          </a:p>
          <a:p>
            <a:pPr marL="0" marR="0" lvl="0" indent="-147002" algn="l" rtl="0">
              <a:lnSpc>
                <a:spcPct val="90000"/>
              </a:lnSpc>
              <a:spcBef>
                <a:spcPts val="827"/>
              </a:spcBef>
              <a:spcAft>
                <a:spcPts val="0"/>
              </a:spcAft>
              <a:buClr>
                <a:schemeClr val="dk1"/>
              </a:buClr>
              <a:buSzPts val="2315"/>
              <a:buFont typeface="Arial"/>
              <a:buNone/>
            </a:pPr>
            <a:r>
              <a:rPr lang="en-US" sz="2315" b="0" i="0" u="none" strike="noStrike" cap="none" dirty="0">
                <a:solidFill>
                  <a:schemeClr val="dk1"/>
                </a:solidFill>
                <a:latin typeface="Calibri"/>
                <a:ea typeface="Calibri"/>
                <a:cs typeface="Calibri"/>
                <a:sym typeface="Calibri"/>
              </a:rPr>
              <a:t>	Residue name and type</a:t>
            </a:r>
          </a:p>
          <a:p>
            <a:pPr marL="0" marR="0" lvl="0" indent="-147002" algn="l" rtl="0">
              <a:lnSpc>
                <a:spcPct val="90000"/>
              </a:lnSpc>
              <a:spcBef>
                <a:spcPts val="827"/>
              </a:spcBef>
              <a:spcAft>
                <a:spcPts val="0"/>
              </a:spcAft>
              <a:buClr>
                <a:schemeClr val="dk1"/>
              </a:buClr>
              <a:buSzPts val="2315"/>
              <a:buFont typeface="Arial"/>
              <a:buNone/>
            </a:pPr>
            <a:r>
              <a:rPr lang="en-US" sz="2315" b="0" i="0" u="none" strike="noStrike" cap="none" dirty="0">
                <a:solidFill>
                  <a:schemeClr val="dk1"/>
                </a:solidFill>
                <a:latin typeface="Calibri"/>
                <a:ea typeface="Calibri"/>
                <a:cs typeface="Calibri"/>
                <a:sym typeface="Calibri"/>
              </a:rPr>
              <a:t>	Atom names, types, and partial/total charges</a:t>
            </a:r>
          </a:p>
          <a:p>
            <a:pPr marL="0" marR="0" lvl="0" indent="-147002" algn="l" rtl="0">
              <a:lnSpc>
                <a:spcPct val="90000"/>
              </a:lnSpc>
              <a:spcBef>
                <a:spcPts val="827"/>
              </a:spcBef>
              <a:spcAft>
                <a:spcPts val="0"/>
              </a:spcAft>
              <a:buClr>
                <a:schemeClr val="dk1"/>
              </a:buClr>
              <a:buSzPts val="2315"/>
              <a:buFont typeface="Arial"/>
              <a:buNone/>
            </a:pPr>
            <a:r>
              <a:rPr lang="en-US" sz="2315" b="0" i="0" u="none" strike="noStrike" cap="none" dirty="0">
                <a:solidFill>
                  <a:schemeClr val="dk1"/>
                </a:solidFill>
                <a:latin typeface="Calibri"/>
                <a:ea typeface="Calibri"/>
                <a:cs typeface="Calibri"/>
                <a:sym typeface="Calibri"/>
              </a:rPr>
              <a:t>	Bonds, chi angles, and </a:t>
            </a:r>
            <a:r>
              <a:rPr lang="en-US" sz="2315" b="0" i="0" u="none" strike="noStrike" cap="none" dirty="0" err="1">
                <a:solidFill>
                  <a:schemeClr val="dk1"/>
                </a:solidFill>
                <a:latin typeface="Calibri"/>
                <a:ea typeface="Calibri"/>
                <a:cs typeface="Calibri"/>
                <a:sym typeface="Calibri"/>
              </a:rPr>
              <a:t>rotamers</a:t>
            </a:r>
            <a:r>
              <a:rPr lang="en-US" sz="2315" b="0" i="0" u="none" strike="noStrike" cap="none" dirty="0">
                <a:solidFill>
                  <a:schemeClr val="dk1"/>
                </a:solidFill>
                <a:latin typeface="Calibri"/>
                <a:ea typeface="Calibri"/>
                <a:cs typeface="Calibri"/>
                <a:sym typeface="Calibri"/>
              </a:rPr>
              <a:t> </a:t>
            </a:r>
          </a:p>
          <a:p>
            <a:pPr marL="0" marR="0" lvl="0" indent="-147002" algn="l" rtl="0">
              <a:lnSpc>
                <a:spcPct val="90000"/>
              </a:lnSpc>
              <a:spcBef>
                <a:spcPts val="827"/>
              </a:spcBef>
              <a:spcAft>
                <a:spcPts val="0"/>
              </a:spcAft>
              <a:buClr>
                <a:schemeClr val="dk1"/>
              </a:buClr>
              <a:buSzPts val="2315"/>
              <a:buFont typeface="Arial"/>
              <a:buNone/>
            </a:pPr>
            <a:r>
              <a:rPr lang="en-US" sz="2315" b="0" i="0" u="none" strike="noStrike" cap="none" dirty="0">
                <a:solidFill>
                  <a:schemeClr val="dk1"/>
                </a:solidFill>
                <a:latin typeface="Calibri"/>
                <a:ea typeface="Calibri"/>
                <a:cs typeface="Calibri"/>
                <a:sym typeface="Calibri"/>
              </a:rPr>
              <a:t>	Internal coordinates</a:t>
            </a:r>
          </a:p>
          <a:p>
            <a:pPr marL="0" marR="0" lvl="0" indent="-147002" algn="l" rtl="0">
              <a:lnSpc>
                <a:spcPct val="90000"/>
              </a:lnSpc>
              <a:spcBef>
                <a:spcPts val="827"/>
              </a:spcBef>
              <a:spcAft>
                <a:spcPts val="0"/>
              </a:spcAft>
              <a:buClr>
                <a:schemeClr val="dk1"/>
              </a:buClr>
              <a:buSzPts val="2315"/>
              <a:buFont typeface="Arial"/>
              <a:buNone/>
            </a:pPr>
            <a:r>
              <a:rPr lang="en-US" sz="2315" b="0" i="0" u="none" strike="noStrike" cap="none" dirty="0">
                <a:solidFill>
                  <a:schemeClr val="dk1"/>
                </a:solidFill>
                <a:latin typeface="Calibri"/>
                <a:ea typeface="Calibri"/>
                <a:cs typeface="Calibri"/>
                <a:sym typeface="Calibri"/>
              </a:rPr>
              <a:t>	Additional properties</a:t>
            </a:r>
          </a:p>
          <a:p>
            <a:pPr marL="0" marR="0" lvl="0" indent="-147002" algn="l" rtl="0">
              <a:lnSpc>
                <a:spcPct val="90000"/>
              </a:lnSpc>
              <a:spcBef>
                <a:spcPts val="827"/>
              </a:spcBef>
              <a:spcAft>
                <a:spcPts val="0"/>
              </a:spcAft>
              <a:buClr>
                <a:schemeClr val="dk1"/>
              </a:buClr>
              <a:buSzPts val="2315"/>
              <a:buFont typeface="Arial"/>
              <a:buNone/>
            </a:pPr>
            <a:r>
              <a:rPr lang="en-US" dirty="0"/>
              <a:t>       Points to conformer file</a:t>
            </a:r>
          </a:p>
          <a:p>
            <a:pPr marL="189006" marR="0" lvl="0" indent="-189006" algn="l" rtl="0">
              <a:lnSpc>
                <a:spcPct val="90000"/>
              </a:lnSpc>
              <a:spcBef>
                <a:spcPts val="827"/>
              </a:spcBef>
              <a:spcAft>
                <a:spcPts val="0"/>
              </a:spcAft>
              <a:buClr>
                <a:schemeClr val="dk1"/>
              </a:buClr>
              <a:buSzPts val="2315"/>
              <a:buFont typeface="Arial"/>
              <a:buNone/>
            </a:pPr>
            <a:endParaRPr sz="2315" b="0" i="0" u="none" strike="noStrike" cap="none" dirty="0">
              <a:solidFill>
                <a:schemeClr val="dk1"/>
              </a:solidFill>
              <a:latin typeface="Calibri"/>
              <a:ea typeface="Calibri"/>
              <a:cs typeface="Calibri"/>
              <a:sym typeface="Calibri"/>
            </a:endParaRPr>
          </a:p>
          <a:p>
            <a:pPr marL="0" marR="0" lvl="0" indent="-147002" algn="l" rtl="0">
              <a:lnSpc>
                <a:spcPct val="90000"/>
              </a:lnSpc>
              <a:spcBef>
                <a:spcPts val="827"/>
              </a:spcBef>
              <a:spcAft>
                <a:spcPts val="0"/>
              </a:spcAft>
              <a:buClr>
                <a:schemeClr val="dk1"/>
              </a:buClr>
              <a:buSzPts val="2315"/>
              <a:buFont typeface="Arial"/>
              <a:buNone/>
            </a:pPr>
            <a:r>
              <a:rPr lang="en-US" sz="2315" b="0" i="0" u="none" strike="noStrike" cap="none" dirty="0">
                <a:solidFill>
                  <a:schemeClr val="dk1"/>
                </a:solidFill>
                <a:latin typeface="Calibri"/>
                <a:ea typeface="Calibri"/>
                <a:cs typeface="Calibri"/>
                <a:sym typeface="Calibri"/>
              </a:rPr>
              <a:t>Rosetta Database has existing parameter files for amino acids, but we need to generate custom ones for ligands</a:t>
            </a:r>
          </a:p>
          <a:p>
            <a:pPr marL="0" marR="0" lvl="0" indent="-147002" algn="l" rtl="0">
              <a:lnSpc>
                <a:spcPct val="90000"/>
              </a:lnSpc>
              <a:spcBef>
                <a:spcPts val="827"/>
              </a:spcBef>
              <a:spcAft>
                <a:spcPts val="0"/>
              </a:spcAft>
              <a:buClr>
                <a:schemeClr val="dk1"/>
              </a:buClr>
              <a:buSzPts val="2315"/>
              <a:buFont typeface="Arial"/>
              <a:buNone/>
            </a:pPr>
            <a:endParaRPr sz="2315" b="0" i="0" u="none" strike="noStrike" cap="none" dirty="0">
              <a:solidFill>
                <a:schemeClr val="dk1"/>
              </a:solidFill>
              <a:latin typeface="Calibri"/>
              <a:ea typeface="Calibri"/>
              <a:cs typeface="Calibri"/>
              <a:sym typeface="Calibri"/>
            </a:endParaRPr>
          </a:p>
          <a:p>
            <a:pPr marL="0" marR="0" lvl="0" indent="-147002" algn="l" rtl="0">
              <a:lnSpc>
                <a:spcPct val="90000"/>
              </a:lnSpc>
              <a:spcBef>
                <a:spcPts val="827"/>
              </a:spcBef>
              <a:spcAft>
                <a:spcPts val="0"/>
              </a:spcAft>
              <a:buClr>
                <a:schemeClr val="dk1"/>
              </a:buClr>
              <a:buSzPts val="2315"/>
              <a:buFont typeface="Arial"/>
              <a:buNone/>
            </a:pPr>
            <a:r>
              <a:rPr lang="en-US" sz="2315" b="0" i="0" u="none" strike="noStrike" cap="none" dirty="0">
                <a:solidFill>
                  <a:schemeClr val="dk1"/>
                </a:solidFill>
                <a:latin typeface="Calibri"/>
                <a:ea typeface="Calibri"/>
                <a:cs typeface="Calibri"/>
                <a:sym typeface="Calibri"/>
              </a:rPr>
              <a:t>Script to generate </a:t>
            </a:r>
            <a:r>
              <a:rPr lang="en-US" sz="2315" b="0" i="0" u="none" strike="noStrike" cap="none" dirty="0" err="1">
                <a:solidFill>
                  <a:schemeClr val="dk1"/>
                </a:solidFill>
                <a:latin typeface="Calibri"/>
                <a:ea typeface="Calibri"/>
                <a:cs typeface="Calibri"/>
                <a:sym typeface="Calibri"/>
              </a:rPr>
              <a:t>params</a:t>
            </a:r>
            <a:r>
              <a:rPr lang="en-US" sz="2315" b="0" i="0" u="none" strike="noStrike" cap="none" dirty="0">
                <a:solidFill>
                  <a:schemeClr val="dk1"/>
                </a:solidFill>
                <a:latin typeface="Calibri"/>
                <a:ea typeface="Calibri"/>
                <a:cs typeface="Calibri"/>
                <a:sym typeface="Calibri"/>
              </a:rPr>
              <a:t> file:</a:t>
            </a:r>
          </a:p>
          <a:p>
            <a:pPr marL="0" marR="0" lvl="0" indent="-147002" algn="l" rtl="0">
              <a:lnSpc>
                <a:spcPct val="90000"/>
              </a:lnSpc>
              <a:spcBef>
                <a:spcPts val="827"/>
              </a:spcBef>
              <a:buClr>
                <a:schemeClr val="dk1"/>
              </a:buClr>
              <a:buSzPts val="2315"/>
              <a:buFont typeface="Arial"/>
              <a:buNone/>
            </a:pPr>
            <a:r>
              <a:rPr lang="en-US" sz="2315" b="0" i="0" u="none" strike="noStrike" cap="none" dirty="0">
                <a:solidFill>
                  <a:schemeClr val="dk1"/>
                </a:solidFill>
                <a:latin typeface="Calibri"/>
                <a:ea typeface="Calibri"/>
                <a:cs typeface="Calibri"/>
                <a:sym typeface="Calibri"/>
              </a:rPr>
              <a:t>$ROSETTA/main/source/scripts/python/public/</a:t>
            </a:r>
            <a:r>
              <a:rPr lang="en-US" sz="2315" b="0" i="0" u="none" strike="noStrike" cap="none" dirty="0" err="1">
                <a:solidFill>
                  <a:schemeClr val="dk1"/>
                </a:solidFill>
                <a:latin typeface="Calibri"/>
                <a:ea typeface="Calibri"/>
                <a:cs typeface="Calibri"/>
                <a:sym typeface="Calibri"/>
              </a:rPr>
              <a:t>molfile_to_params.py</a:t>
            </a:r>
            <a:endParaRPr lang="en-US" sz="2315" b="0" i="0" u="none" strike="noStrike" cap="none" dirty="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3169</Words>
  <Application>Microsoft Macintosh PowerPoint</Application>
  <PresentationFormat>Custom</PresentationFormat>
  <Paragraphs>382</Paragraphs>
  <Slides>38</Slides>
  <Notes>36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38</vt:i4>
      </vt:variant>
    </vt:vector>
  </HeadingPairs>
  <TitlesOfParts>
    <vt:vector size="43" baseType="lpstr">
      <vt:lpstr>Arial</vt:lpstr>
      <vt:lpstr>Calibri</vt:lpstr>
      <vt:lpstr>Noto Sans Symbols</vt:lpstr>
      <vt:lpstr>Times New Roman</vt:lpstr>
      <vt:lpstr>Office Theme</vt:lpstr>
      <vt:lpstr>RosettaLigand Docking Tutorial </vt:lpstr>
      <vt:lpstr>Ligand Docking and Rosetta</vt:lpstr>
      <vt:lpstr>Some Quick and Dirty Terminology</vt:lpstr>
      <vt:lpstr>RosettaLigand History</vt:lpstr>
      <vt:lpstr>When is RosettaLigand likely to work?</vt:lpstr>
      <vt:lpstr>What are the alternatives of RosettaLigand</vt:lpstr>
      <vt:lpstr>Protein Model Selection</vt:lpstr>
      <vt:lpstr>Ligand Conformer Generation</vt:lpstr>
      <vt:lpstr>The Ligand Params File</vt:lpstr>
      <vt:lpstr>RosettaLigand Algorithm Overview</vt:lpstr>
      <vt:lpstr>Overview of XML Script</vt:lpstr>
      <vt:lpstr>RosettaLigand Algorithm</vt:lpstr>
      <vt:lpstr>StartFrom</vt:lpstr>
      <vt:lpstr>PowerPoint Presentation</vt:lpstr>
      <vt:lpstr>Transform Algorithm</vt:lpstr>
      <vt:lpstr>Setting Up The Grid for Transform Step</vt:lpstr>
      <vt:lpstr>Grid Manager</vt:lpstr>
      <vt:lpstr>Transform Step</vt:lpstr>
      <vt:lpstr>Transform</vt:lpstr>
      <vt:lpstr>PowerPoint Presentation</vt:lpstr>
      <vt:lpstr>PowerPoint Presentation</vt:lpstr>
      <vt:lpstr>HighResDocker</vt:lpstr>
      <vt:lpstr>FinalMinimizer</vt:lpstr>
      <vt:lpstr>Move Maps, Interfaces, and Ligand Areas</vt:lpstr>
      <vt:lpstr>Move Maps, Interfaces, and Ligand Areas</vt:lpstr>
      <vt:lpstr>Move Maps, Interfaces, and Ligand Areas</vt:lpstr>
      <vt:lpstr>Move Maps, Interfaces, and Ligand Areas</vt:lpstr>
      <vt:lpstr>Move Maps, Interfaces, and Ligand Areas</vt:lpstr>
      <vt:lpstr>Move Maps, Interfaces, and Ligand Areas</vt:lpstr>
      <vt:lpstr>InterfaceScoreCalculator</vt:lpstr>
      <vt:lpstr>InterfaceScoreCalculator</vt:lpstr>
      <vt:lpstr>FAQs</vt:lpstr>
      <vt:lpstr>References</vt:lpstr>
      <vt:lpstr>References</vt:lpstr>
      <vt:lpstr>Today’s Tutorial</vt:lpstr>
      <vt:lpstr>1. Standard protein-ligand docking</vt:lpstr>
      <vt:lpstr>2. RosettaLigand Ensemble</vt:lpstr>
      <vt:lpstr>Let’s get started!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RosettaLigand Docking Tutorial </dc:title>
  <cp:lastModifiedBy>Jurich, Chris</cp:lastModifiedBy>
  <cp:revision>16</cp:revision>
  <dcterms:modified xsi:type="dcterms:W3CDTF">2025-03-01T05:37:23Z</dcterms:modified>
</cp:coreProperties>
</file>